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56" r:id="rId3"/>
    <p:sldId id="271" r:id="rId4"/>
    <p:sldId id="262" r:id="rId5"/>
    <p:sldId id="272" r:id="rId6"/>
    <p:sldId id="274" r:id="rId7"/>
    <p:sldId id="265" r:id="rId8"/>
    <p:sldId id="259" r:id="rId9"/>
    <p:sldId id="258" r:id="rId10"/>
    <p:sldId id="263" r:id="rId11"/>
    <p:sldId id="275" r:id="rId12"/>
    <p:sldId id="276" r:id="rId13"/>
    <p:sldId id="264" r:id="rId14"/>
    <p:sldId id="266" r:id="rId15"/>
    <p:sldId id="267" r:id="rId16"/>
    <p:sldId id="268" r:id="rId17"/>
    <p:sldId id="261" r:id="rId18"/>
    <p:sldId id="269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6" autoAdjust="0"/>
    <p:restoredTop sz="89247" autoAdjust="0"/>
  </p:normalViewPr>
  <p:slideViewPr>
    <p:cSldViewPr>
      <p:cViewPr>
        <p:scale>
          <a:sx n="72" d="100"/>
          <a:sy n="72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4BD27-764D-47AB-8604-2A0B2607B7E4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D53E9-CE6C-4F23-A4A7-E39314582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Greetings</a:t>
            </a:r>
            <a:r>
              <a:rPr lang="en-US" baseline="0" dirty="0" smtClean="0"/>
              <a:t> :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Good Morning / Afternoon – Introduce yourself – Then Explain About </a:t>
            </a:r>
            <a:r>
              <a:rPr lang="en-US" baseline="0" dirty="0" err="1" smtClean="0"/>
              <a:t>Crudo</a:t>
            </a:r>
            <a:r>
              <a:rPr lang="en-US" baseline="0" dirty="0" smtClean="0"/>
              <a:t> (Meaning, Concept, Kind of Food it serve)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‘-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D53E9-CE6C-4F23-A4A7-E3931458293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about location , How strategic the location!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D53E9-CE6C-4F23-A4A7-E39314582937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SG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HEALTHY FOOD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REGULAR FOOD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Ideal composition of Carbohydrates, </a:t>
            </a:r>
            <a:r>
              <a:rPr lang="en-SG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Protein,Fat</a:t>
            </a:r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Fibre.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Mostly </a:t>
            </a:r>
            <a:r>
              <a:rPr lang="en-SG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unideal</a:t>
            </a:r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composition portion for Carbohydrates, Protein, Fat and Fibre. Most likely Carbohydrates and Fat dominant.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 less </a:t>
            </a:r>
            <a:r>
              <a:rPr lang="en-SG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Soduim</a:t>
            </a:r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Sugar and Fat.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in Sodium, Sugar and Fat.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eater. Consume what is good for the body.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Quantity </a:t>
            </a:r>
            <a:r>
              <a:rPr lang="en-SG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prefered</a:t>
            </a:r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As long as it taste good and fulfilling.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Nourishing the body. Healthier body, happier mood. Ideal body weight.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Nourish the body but imbalance nutrition.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S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the person is inactive person, will risk in weight gain or weaker antibody.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D53E9-CE6C-4F23-A4A7-E3931458293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about</a:t>
            </a:r>
            <a:r>
              <a:rPr lang="en-US" baseline="0" dirty="0" smtClean="0"/>
              <a:t> price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taste &amp; portion!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D53E9-CE6C-4F23-A4A7-E3931458293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F727C-593F-4574-A590-90F08168A91E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55489-32D3-4078-9131-029FEAEFEF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r="63349"/>
          <a:stretch>
            <a:fillRect/>
          </a:stretch>
        </p:blipFill>
        <p:spPr bwMode="auto">
          <a:xfrm>
            <a:off x="2643174" y="1142984"/>
            <a:ext cx="372444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ENTREPRENEURSHIP FINAL REPORT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CRUDO CAFÉ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By Vivian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Junita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557214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STUDY PROGRAM OF CULINARY ART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OTTIMMO INTERNATIONAL MASTERGOURMET ACADEMY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SURABAYA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2017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26" y="1714488"/>
            <a:ext cx="71818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00042"/>
            <a:ext cx="9144000" cy="126188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Bernard MT Condensed" pitchFamily="18" charset="0"/>
              </a:rPr>
              <a:t>Healthy Vs Regular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Food comparison ?!?</a:t>
            </a:r>
            <a:endParaRPr lang="en-US" sz="28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" y="-99392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709639"/>
              </p:ext>
            </p:extLst>
          </p:nvPr>
        </p:nvGraphicFramePr>
        <p:xfrm>
          <a:off x="733187" y="1590777"/>
          <a:ext cx="7727245" cy="4123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7090"/>
                <a:gridCol w="4090155"/>
              </a:tblGrid>
              <a:tr h="4144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700" dirty="0">
                          <a:effectLst/>
                        </a:rPr>
                        <a:t>HEALTHY FOOD</a:t>
                      </a:r>
                      <a:endParaRPr lang="en-SG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700">
                          <a:effectLst/>
                        </a:rPr>
                        <a:t>REGULAR FOOD</a:t>
                      </a:r>
                      <a:endParaRPr lang="en-SG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</a:tr>
              <a:tr h="10774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>
                          <a:effectLst/>
                        </a:rPr>
                        <a:t>Ideal composition of Carbohydrates, Protein,Fat and Fibre.</a:t>
                      </a:r>
                      <a:endParaRPr lang="en-SG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 dirty="0">
                          <a:effectLst/>
                        </a:rPr>
                        <a:t>Mostly unideal composition portion for Carbohydrates, Protein, Fat and Fibre. Most likely Carbohydrates and Fat dominant.</a:t>
                      </a:r>
                      <a:endParaRPr lang="en-SG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</a:tr>
              <a:tr h="3668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>
                          <a:effectLst/>
                        </a:rPr>
                        <a:t>Contain less Soduim, Sugar and Fat.</a:t>
                      </a:r>
                      <a:endParaRPr lang="en-SG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>
                          <a:effectLst/>
                        </a:rPr>
                        <a:t>High in Sodium, Sugar and Fat.</a:t>
                      </a:r>
                      <a:endParaRPr lang="en-SG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</a:tr>
              <a:tr h="7182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>
                          <a:effectLst/>
                        </a:rPr>
                        <a:t>Quality eater. Consume what is good for the body.</a:t>
                      </a:r>
                      <a:endParaRPr lang="en-SG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>
                          <a:effectLst/>
                        </a:rPr>
                        <a:t>Quantity prefered. As long as it taste good and fulfilling.</a:t>
                      </a:r>
                      <a:endParaRPr lang="en-SG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</a:tr>
              <a:tr h="14935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>
                          <a:effectLst/>
                        </a:rPr>
                        <a:t>Result: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>
                          <a:effectLst/>
                        </a:rPr>
                        <a:t>Nourishing the body. Healthier body, happier mood. Ideal body weight.</a:t>
                      </a:r>
                      <a:endParaRPr lang="en-SG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 dirty="0">
                          <a:effectLst/>
                        </a:rPr>
                        <a:t>Result: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 dirty="0">
                          <a:effectLst/>
                        </a:rPr>
                        <a:t>Nourish the body but imbalance nutrition.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SG" sz="1600" dirty="0">
                          <a:effectLst/>
                        </a:rPr>
                        <a:t>If the person is inactive person, will risk in weight gain or weaker antibody.</a:t>
                      </a:r>
                      <a:endParaRPr lang="en-SG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94" marR="97094" marT="0" marB="0"/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47664" y="24304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30238" algn="l"/>
                <a:tab pos="567055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  <a:tab pos="630238" algn="l"/>
                <a:tab pos="5670550" algn="r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7456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" y="-99392"/>
            <a:ext cx="9144000" cy="6957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497625"/>
              </p:ext>
            </p:extLst>
          </p:nvPr>
        </p:nvGraphicFramePr>
        <p:xfrm>
          <a:off x="323528" y="33376"/>
          <a:ext cx="8424935" cy="6563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0863"/>
                <a:gridCol w="2822236"/>
                <a:gridCol w="2801836"/>
              </a:tblGrid>
              <a:tr h="1231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SG" sz="700" dirty="0">
                        <a:effectLst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SG" sz="7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SG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SG" sz="7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r"/>
                        </a:tabLst>
                      </a:pPr>
                      <a:r>
                        <a:rPr lang="en-SG" sz="700">
                          <a:effectLst/>
                        </a:rPr>
                        <a:t>Figure 14 – Logo, Crudo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SG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</a:tr>
              <a:tr h="6397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Appx. IDR 50,000 per meal</a:t>
                      </a:r>
                      <a:endParaRPr lang="en-S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Appx. IDR 100,000 per meal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Appx. IDR 35,000 – IDR 50,000 per meal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</a:tr>
              <a:tr h="10031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Portion just right or for some might not enough. 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Generous portion.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Regular Portion.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</a:tr>
              <a:tr h="4889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Delivery Only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Dine In or Delivery</a:t>
                      </a:r>
                      <a:endParaRPr lang="en-S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Dine In or Delivery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</a:tr>
              <a:tr h="12972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Home Production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Located at: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San Diego Main Street 109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East Surabaya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Located at: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 err="1">
                          <a:effectLst/>
                        </a:rPr>
                        <a:t>Foreverfit</a:t>
                      </a:r>
                      <a:r>
                        <a:rPr lang="en-US" sz="1100" dirty="0">
                          <a:effectLst/>
                        </a:rPr>
                        <a:t> gym </a:t>
                      </a:r>
                      <a:r>
                        <a:rPr lang="en-US" sz="1100" dirty="0" err="1">
                          <a:effectLst/>
                        </a:rPr>
                        <a:t>centre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Taman </a:t>
                      </a:r>
                      <a:r>
                        <a:rPr lang="en-US" sz="1100" dirty="0" err="1">
                          <a:effectLst/>
                        </a:rPr>
                        <a:t>Gapura</a:t>
                      </a:r>
                      <a:r>
                        <a:rPr lang="en-US" sz="1100" dirty="0">
                          <a:effectLst/>
                        </a:rPr>
                        <a:t> BB 6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 err="1">
                          <a:effectLst/>
                        </a:rPr>
                        <a:t>Citraland</a:t>
                      </a:r>
                      <a:r>
                        <a:rPr lang="en-US" sz="1100" dirty="0">
                          <a:effectLst/>
                        </a:rPr>
                        <a:t>, West Surabaya </a:t>
                      </a:r>
                      <a:endParaRPr lang="en-S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</a:tr>
              <a:tr h="13239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Variety Menus only for Diet Mayo &amp; Healthy Catering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Variety Menus &amp; Customization for Fat Loss, Diabetic, Weight Loss.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Varieties Menus &amp; Snacks, customized for Healthy meal. 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Soon: Fat Loss, Weight Loss meal programs.</a:t>
                      </a:r>
                      <a:endParaRPr lang="en-S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</a:tr>
              <a:tr h="4190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Medium class segmentation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>
                          <a:effectLst/>
                        </a:rPr>
                        <a:t>Medium to high class segmentation</a:t>
                      </a:r>
                      <a:endParaRPr lang="en-S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30555" algn="l"/>
                          <a:tab pos="5671185" algn="r"/>
                        </a:tabLst>
                      </a:pPr>
                      <a:r>
                        <a:rPr lang="en-US" sz="1100" dirty="0">
                          <a:effectLst/>
                        </a:rPr>
                        <a:t>Medium class segmentation.</a:t>
                      </a:r>
                      <a:endParaRPr lang="en-S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8" marR="43338" marT="0" marB="0"/>
                </a:tc>
              </a:tr>
            </a:tbl>
          </a:graphicData>
        </a:graphic>
      </p:graphicFrame>
      <p:pic>
        <p:nvPicPr>
          <p:cNvPr id="6150" name="Picture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302" y="188640"/>
            <a:ext cx="10001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1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48" y="188640"/>
            <a:ext cx="969976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2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28662" y="3143248"/>
            <a:ext cx="7415901" cy="1481143"/>
            <a:chOff x="2714612" y="3286124"/>
            <a:chExt cx="3481407" cy="695325"/>
          </a:xfrm>
        </p:grpSpPr>
        <p:pic>
          <p:nvPicPr>
            <p:cNvPr id="24579" name="Picture 1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14612" y="3286124"/>
              <a:ext cx="685800" cy="685800"/>
            </a:xfrm>
            <a:prstGeom prst="rect">
              <a:avLst/>
            </a:prstGeom>
            <a:noFill/>
          </p:spPr>
        </p:pic>
        <p:pic>
          <p:nvPicPr>
            <p:cNvPr id="24578" name="Picture 10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496" y="3286124"/>
              <a:ext cx="714375" cy="685800"/>
            </a:xfrm>
            <a:prstGeom prst="rect">
              <a:avLst/>
            </a:prstGeom>
            <a:noFill/>
          </p:spPr>
        </p:pic>
        <p:pic>
          <p:nvPicPr>
            <p:cNvPr id="24577" name="Picture 10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00694" y="3286124"/>
              <a:ext cx="695325" cy="695325"/>
            </a:xfrm>
            <a:prstGeom prst="rect">
              <a:avLst/>
            </a:prstGeom>
            <a:noFill/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428736"/>
            <a:ext cx="91440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  <a:t>Strategic Marketing – Price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44075" y="4640057"/>
            <a:ext cx="7728453" cy="646331"/>
            <a:chOff x="772637" y="4286256"/>
            <a:chExt cx="7728453" cy="646331"/>
          </a:xfrm>
        </p:grpSpPr>
        <p:sp>
          <p:nvSpPr>
            <p:cNvPr id="11" name="Rectangle 10"/>
            <p:cNvSpPr/>
            <p:nvPr/>
          </p:nvSpPr>
          <p:spPr>
            <a:xfrm>
              <a:off x="3671347" y="4286256"/>
              <a:ext cx="18293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Bernard MT Condensed" pitchFamily="18" charset="0"/>
                </a:rPr>
                <a:t>IDR-100K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2637" y="4286256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Bernard MT Condensed" pitchFamily="18" charset="0"/>
                </a:rPr>
                <a:t>IDR-50K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44867" y="4286256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solidFill>
                    <a:srgbClr val="00B050"/>
                  </a:solidFill>
                  <a:latin typeface="Bernard MT Condensed" pitchFamily="18" charset="0"/>
                </a:rPr>
                <a:t>IDR-35K</a:t>
              </a:r>
              <a:endParaRPr lang="en-US" sz="36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6" y="1857364"/>
            <a:ext cx="6245832" cy="429928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  <a:t>Strategic Marketing – People ?</a:t>
            </a:r>
            <a:b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</a:br>
            <a: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  <a:t>_ Our Human Resources _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9018" y="4500570"/>
            <a:ext cx="17907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14290"/>
            <a:ext cx="91440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nard MT Condensed" pitchFamily="18" charset="0"/>
                <a:ea typeface="+mj-ea"/>
                <a:cs typeface="+mj-cs"/>
              </a:rPr>
              <a:t>Strategic Marketing – </a:t>
            </a:r>
            <a:r>
              <a:rPr lang="en-US" sz="4400" dirty="0">
                <a:solidFill>
                  <a:srgbClr val="FFFF00"/>
                </a:solidFill>
                <a:latin typeface="Bernard MT Condensed" pitchFamily="18" charset="0"/>
              </a:rPr>
              <a:t>Process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nard MT Condensed" pitchFamily="18" charset="0"/>
                <a:ea typeface="+mj-ea"/>
                <a:cs typeface="+mj-cs"/>
              </a:rPr>
              <a:t> 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5917" y="1428736"/>
            <a:ext cx="8715239" cy="5414983"/>
            <a:chOff x="285917" y="1285860"/>
            <a:chExt cx="8715239" cy="5414983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917" y="1285860"/>
              <a:ext cx="8715239" cy="5414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5000628" y="1500174"/>
              <a:ext cx="25717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err="1" smtClean="0">
                  <a:latin typeface="Bernard MT Condensed" pitchFamily="18" charset="0"/>
                </a:rPr>
                <a:t>Crudo</a:t>
              </a:r>
              <a:r>
                <a:rPr lang="en-US" sz="3600" dirty="0" smtClean="0">
                  <a:latin typeface="Bernard MT Condensed" pitchFamily="18" charset="0"/>
                </a:rPr>
                <a:t> Cafe</a:t>
              </a:r>
              <a:endParaRPr lang="en-US" sz="36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86314" y="2500306"/>
              <a:ext cx="19288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Bernard MT Condensed" pitchFamily="18" charset="0"/>
                </a:rPr>
                <a:t>Buy online (</a:t>
              </a:r>
              <a:r>
                <a:rPr lang="en-US" sz="2000" dirty="0" err="1" smtClean="0">
                  <a:latin typeface="Bernard MT Condensed" pitchFamily="18" charset="0"/>
                </a:rPr>
                <a:t>Gojek</a:t>
              </a:r>
              <a:r>
                <a:rPr lang="en-US" sz="2000" dirty="0" smtClean="0">
                  <a:latin typeface="Bernard MT Condensed" pitchFamily="18" charset="0"/>
                </a:rPr>
                <a:t>) or?</a:t>
              </a:r>
              <a:endParaRPr lang="en-US" sz="2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43702" y="3649808"/>
              <a:ext cx="19288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Bernard MT Condensed" pitchFamily="18" charset="0"/>
                </a:rPr>
                <a:t>Come to our store at </a:t>
              </a:r>
              <a:r>
                <a:rPr lang="en-US" sz="2000" dirty="0" err="1" smtClean="0">
                  <a:latin typeface="Bernard MT Condensed" pitchFamily="18" charset="0"/>
                </a:rPr>
                <a:t>Gwalk</a:t>
              </a:r>
              <a:r>
                <a:rPr lang="en-US" sz="2000" dirty="0" smtClean="0">
                  <a:latin typeface="Bernard MT Condensed" pitchFamily="18" charset="0"/>
                </a:rPr>
                <a:t>!</a:t>
              </a:r>
              <a:endParaRPr lang="en-US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5786" y="4572008"/>
              <a:ext cx="19288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latin typeface="Bernard MT Condensed" pitchFamily="18" charset="0"/>
                </a:rPr>
                <a:t>Choose your </a:t>
              </a:r>
              <a:r>
                <a:rPr lang="en-US" sz="2000" dirty="0" err="1" smtClean="0">
                  <a:latin typeface="Bernard MT Condensed" pitchFamily="18" charset="0"/>
                </a:rPr>
                <a:t>Favourite</a:t>
              </a:r>
              <a:r>
                <a:rPr lang="en-US" sz="2000" dirty="0" smtClean="0">
                  <a:latin typeface="Bernard MT Condensed" pitchFamily="18" charset="0"/>
                </a:rPr>
                <a:t> Menu!</a:t>
              </a:r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43306" y="4640057"/>
              <a:ext cx="19288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Bernard MT Condensed" pitchFamily="18" charset="0"/>
                </a:rPr>
                <a:t>Or choose from our display in chiller!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72264" y="4630175"/>
              <a:ext cx="19288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Bernard MT Condensed" pitchFamily="18" charset="0"/>
                </a:rPr>
                <a:t>Make a payment and Enjoy your food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357298"/>
            <a:ext cx="2857519" cy="265617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084908"/>
            <a:ext cx="2857520" cy="265616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42860"/>
            <a:ext cx="91440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nard MT Condensed" pitchFamily="18" charset="0"/>
                <a:ea typeface="+mj-ea"/>
                <a:cs typeface="+mj-cs"/>
              </a:rPr>
              <a:t>Physical Environment-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65" y="2643182"/>
            <a:ext cx="5175115" cy="37147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14876" y="1857364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Bernard MT Condensed" pitchFamily="18" charset="0"/>
              </a:rPr>
              <a:t>Crudo</a:t>
            </a:r>
            <a:r>
              <a:rPr lang="en-US" sz="3600" dirty="0" smtClean="0">
                <a:latin typeface="Bernard MT Condensed" pitchFamily="18" charset="0"/>
              </a:rPr>
              <a:t> Café Layout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42860"/>
            <a:ext cx="9144000" cy="7143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nard MT Condensed" pitchFamily="18" charset="0"/>
                <a:ea typeface="+mj-ea"/>
                <a:cs typeface="+mj-cs"/>
              </a:rPr>
              <a:t>PROMOTIONS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8596" y="2714620"/>
            <a:ext cx="9358378" cy="2214602"/>
            <a:chOff x="285720" y="4643422"/>
            <a:chExt cx="9358378" cy="2214602"/>
          </a:xfrm>
        </p:grpSpPr>
        <p:pic>
          <p:nvPicPr>
            <p:cNvPr id="7" name="Picture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20" y="4929198"/>
              <a:ext cx="1662113" cy="1662113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670" y="4643446"/>
              <a:ext cx="2214578" cy="2214578"/>
            </a:xfrm>
            <a:prstGeom prst="rect">
              <a:avLst/>
            </a:prstGeom>
          </p:spPr>
        </p:pic>
        <p:pic>
          <p:nvPicPr>
            <p:cNvPr id="9" name="Picture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9124" y="4643422"/>
              <a:ext cx="2214578" cy="22145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643702" y="6215082"/>
              <a:ext cx="30003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SG" sz="1600" b="1" dirty="0" err="1"/>
                <a:t>Crudo</a:t>
              </a:r>
              <a:r>
                <a:rPr lang="en-SG" sz="1600" b="1" dirty="0"/>
                <a:t> </a:t>
              </a:r>
              <a:r>
                <a:rPr lang="en-SG" sz="1600" b="1" dirty="0" err="1"/>
                <a:t>Inteview</a:t>
              </a:r>
              <a:r>
                <a:rPr lang="en-SG" sz="1600" b="1" dirty="0"/>
                <a:t> on SBO TV </a:t>
              </a:r>
              <a:endParaRPr lang="en-US" sz="16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32823" y="1083368"/>
            <a:ext cx="3411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SG" sz="1600" b="1" dirty="0" smtClean="0"/>
              <a:t>Soft Opening &amp; Grand Opening Promotion! 20% OFF for all item.</a:t>
            </a:r>
            <a:endParaRPr lang="en-US" sz="1600" b="1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4786322"/>
            <a:ext cx="1905562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786322"/>
            <a:ext cx="2643206" cy="199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-428660" y="6357958"/>
            <a:ext cx="3000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SG" sz="1600" b="1" dirty="0" smtClean="0"/>
              <a:t>Bazaar &amp; Events!</a:t>
            </a:r>
            <a:endParaRPr lang="en-US" sz="1600" dirty="0"/>
          </a:p>
        </p:txBody>
      </p:sp>
      <p:pic>
        <p:nvPicPr>
          <p:cNvPr id="16" name="Picture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69" y="1029188"/>
            <a:ext cx="1310007" cy="1852681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16" y="1029187"/>
            <a:ext cx="1308052" cy="1849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-32" y="71414"/>
            <a:ext cx="91440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nard MT Condensed" pitchFamily="18" charset="0"/>
                <a:ea typeface="+mj-ea"/>
                <a:cs typeface="+mj-cs"/>
              </a:rPr>
              <a:t>Financial Aspects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3372" y="6324921"/>
            <a:ext cx="6286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Bernard MT Condensed" pitchFamily="18" charset="0"/>
              </a:rPr>
              <a:t>In IDR (Indonesian Ru</a:t>
            </a:r>
            <a:r>
              <a:rPr lang="en-US" sz="2400" dirty="0">
                <a:solidFill>
                  <a:srgbClr val="FF0000"/>
                </a:solidFill>
                <a:latin typeface="Bernard MT Condensed" pitchFamily="18" charset="0"/>
              </a:rPr>
              <a:t>p</a:t>
            </a:r>
            <a:r>
              <a:rPr lang="en-US" sz="2400" dirty="0" smtClean="0">
                <a:solidFill>
                  <a:srgbClr val="FF0000"/>
                </a:solidFill>
                <a:latin typeface="Bernard MT Condensed" pitchFamily="18" charset="0"/>
              </a:rPr>
              <a:t>iahs)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8062741" cy="493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829322"/>
            <a:ext cx="42005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8966650" cy="44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UDO ROUND NEON YELL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428604"/>
            <a:ext cx="5908370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148"/>
            <a:ext cx="8229600" cy="1221490"/>
          </a:xfrm>
        </p:spPr>
        <p:txBody>
          <a:bodyPr>
            <a:normAutofit fontScale="90000"/>
          </a:bodyPr>
          <a:lstStyle/>
          <a:p>
            <a:r>
              <a:rPr lang="en-SG" dirty="0"/>
              <a:t/>
            </a:r>
            <a:br>
              <a:rPr lang="en-SG" dirty="0"/>
            </a:br>
            <a:r>
              <a:rPr lang="en-SG" sz="8900" dirty="0">
                <a:solidFill>
                  <a:srgbClr val="FFFF00"/>
                </a:solidFill>
              </a:rPr>
              <a:t>“Healthy”</a:t>
            </a:r>
            <a:endParaRPr lang="en-S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en-SG" dirty="0" smtClean="0">
                <a:solidFill>
                  <a:srgbClr val="FFFF00"/>
                </a:solidFill>
              </a:rPr>
              <a:t>Each person has different interpretation of healthy.</a:t>
            </a:r>
          </a:p>
          <a:p>
            <a:pPr algn="ctr"/>
            <a:r>
              <a:rPr lang="en-SG" sz="2800" dirty="0" smtClean="0">
                <a:solidFill>
                  <a:srgbClr val="FFFF00"/>
                </a:solidFill>
              </a:rPr>
              <a:t>Healthy</a:t>
            </a:r>
            <a:r>
              <a:rPr lang="en-SG" dirty="0" smtClean="0">
                <a:solidFill>
                  <a:srgbClr val="FFFF00"/>
                </a:solidFill>
              </a:rPr>
              <a:t> in </a:t>
            </a:r>
            <a:r>
              <a:rPr lang="en-SG" dirty="0" err="1" smtClean="0">
                <a:solidFill>
                  <a:srgbClr val="FFFF00"/>
                </a:solidFill>
              </a:rPr>
              <a:t>Crudo</a:t>
            </a:r>
            <a:r>
              <a:rPr lang="en-SG" dirty="0" smtClean="0">
                <a:solidFill>
                  <a:srgbClr val="FFFF00"/>
                </a:solidFill>
              </a:rPr>
              <a:t> is fluent to healthy for fitness</a:t>
            </a:r>
            <a:r>
              <a:rPr lang="en-SG" sz="44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SG" dirty="0" smtClean="0">
                <a:solidFill>
                  <a:srgbClr val="FFFF00"/>
                </a:solidFill>
              </a:rPr>
              <a:t>“Fitness Diet”  -&gt; Reduced Sugar, Salt &amp; Fat.</a:t>
            </a:r>
          </a:p>
          <a:p>
            <a:pPr algn="ctr"/>
            <a:endParaRPr lang="en-SG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6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428736"/>
            <a:ext cx="289567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7094" y="1428736"/>
            <a:ext cx="2943666" cy="292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5847" y="1428736"/>
            <a:ext cx="296584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463017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Our Food Specialized For “Fitness Person”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FFFF00"/>
                </a:solidFill>
              </a:rPr>
              <a:t>Pre-workout &amp; Post-workout</a:t>
            </a:r>
            <a:endParaRPr lang="en-S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SG" dirty="0" smtClean="0">
                <a:solidFill>
                  <a:srgbClr val="FFFF00"/>
                </a:solidFill>
              </a:rPr>
              <a:t>Pre-workout</a:t>
            </a:r>
            <a:endParaRPr lang="en-SG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FFFF00"/>
                </a:solidFill>
              </a:rPr>
              <a:t>Meal that taken 30m-60m (light), 2 hrs (heavy) before workout time. </a:t>
            </a:r>
          </a:p>
          <a:p>
            <a:r>
              <a:rPr lang="en-SG" dirty="0" smtClean="0">
                <a:solidFill>
                  <a:srgbClr val="FFFF00"/>
                </a:solidFill>
              </a:rPr>
              <a:t>Need the right fuel to optimized workout’s performance.</a:t>
            </a:r>
            <a:endParaRPr lang="en-SG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SG" dirty="0" smtClean="0">
                <a:solidFill>
                  <a:srgbClr val="FFFF00"/>
                </a:solidFill>
              </a:rPr>
              <a:t>Post-workout</a:t>
            </a:r>
            <a:endParaRPr lang="en-SG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SG" dirty="0" smtClean="0">
                <a:solidFill>
                  <a:srgbClr val="FFFF00"/>
                </a:solidFill>
              </a:rPr>
              <a:t>Meal that taken 30m-60m after workout time.</a:t>
            </a:r>
          </a:p>
          <a:p>
            <a:r>
              <a:rPr lang="en-SG" dirty="0" smtClean="0">
                <a:solidFill>
                  <a:srgbClr val="FFFF00"/>
                </a:solidFill>
              </a:rPr>
              <a:t>After exercising, Enzyme increased, efficient in storing Glucose as energy, muscle building &amp; recovery for fatigue muscle.</a:t>
            </a:r>
            <a:endParaRPr lang="en-S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7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en-SG" sz="28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80846"/>
            <a:ext cx="5096308" cy="509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0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8653570" cy="627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ular Callout 5"/>
          <p:cNvSpPr/>
          <p:nvPr/>
        </p:nvSpPr>
        <p:spPr>
          <a:xfrm>
            <a:off x="4500562" y="500042"/>
            <a:ext cx="4286280" cy="2428892"/>
          </a:xfrm>
          <a:prstGeom prst="wedgeRectCallout">
            <a:avLst>
              <a:gd name="adj1" fmla="val -36514"/>
              <a:gd name="adj2" fmla="val 809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63248"/>
            <a:ext cx="4114408" cy="229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1643050"/>
            <a:ext cx="3143272" cy="1200329"/>
          </a:xfrm>
          <a:prstGeom prst="rect">
            <a:avLst/>
          </a:prstGeom>
          <a:noFill/>
          <a:ln w="63500" cap="flat">
            <a:solidFill>
              <a:schemeClr val="tx1"/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ernard MT Condensed" pitchFamily="18" charset="0"/>
              </a:rPr>
              <a:t>Our store :</a:t>
            </a:r>
          </a:p>
          <a:p>
            <a:pPr algn="ctr"/>
            <a:endParaRPr lang="en-US" dirty="0">
              <a:latin typeface="Bernard MT Condensed" pitchFamily="18" charset="0"/>
            </a:endParaRPr>
          </a:p>
          <a:p>
            <a:pPr algn="ctr"/>
            <a:r>
              <a:rPr lang="en-US" dirty="0" smtClean="0">
                <a:latin typeface="Bernard MT Condensed" pitchFamily="18" charset="0"/>
              </a:rPr>
              <a:t>Jl. Taman </a:t>
            </a:r>
            <a:r>
              <a:rPr lang="en-US" dirty="0" err="1" smtClean="0">
                <a:latin typeface="Bernard MT Condensed" pitchFamily="18" charset="0"/>
              </a:rPr>
              <a:t>Gapura</a:t>
            </a:r>
            <a:r>
              <a:rPr lang="en-US" dirty="0" smtClean="0">
                <a:latin typeface="Bernard MT Condensed" pitchFamily="18" charset="0"/>
              </a:rPr>
              <a:t> BB-6, </a:t>
            </a:r>
            <a:r>
              <a:rPr lang="en-US" dirty="0" err="1" smtClean="0">
                <a:latin typeface="Bernard MT Condensed" pitchFamily="18" charset="0"/>
              </a:rPr>
              <a:t>Gwalk</a:t>
            </a:r>
            <a:r>
              <a:rPr lang="en-US" dirty="0" smtClean="0">
                <a:latin typeface="Bernard MT Condensed" pitchFamily="18" charset="0"/>
              </a:rPr>
              <a:t>,</a:t>
            </a:r>
          </a:p>
          <a:p>
            <a:pPr algn="ctr"/>
            <a:r>
              <a:rPr lang="en-US" dirty="0" err="1" smtClean="0">
                <a:latin typeface="Bernard MT Condensed" pitchFamily="18" charset="0"/>
              </a:rPr>
              <a:t>Citraland</a:t>
            </a:r>
            <a:r>
              <a:rPr lang="en-US" dirty="0" smtClean="0">
                <a:latin typeface="Bernard MT Condensed" pitchFamily="18" charset="0"/>
              </a:rPr>
              <a:t> – West Surabaya.</a:t>
            </a:r>
            <a:endParaRPr lang="en-US" dirty="0">
              <a:latin typeface="Bernard MT Condense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988" y="1202280"/>
            <a:ext cx="273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ernard MT Condensed" pitchFamily="18" charset="0"/>
              </a:rPr>
              <a:t>Crudo</a:t>
            </a:r>
            <a:r>
              <a:rPr lang="en-US" dirty="0" smtClean="0">
                <a:latin typeface="Bernard MT Condensed" pitchFamily="18" charset="0"/>
              </a:rPr>
              <a:t> Café at </a:t>
            </a:r>
            <a:r>
              <a:rPr lang="en-US" dirty="0" err="1" smtClean="0">
                <a:latin typeface="Bernard MT Condensed" pitchFamily="18" charset="0"/>
              </a:rPr>
              <a:t>ForeverFit</a:t>
            </a:r>
            <a:r>
              <a:rPr lang="en-US" dirty="0" smtClean="0">
                <a:latin typeface="Bernard MT Condensed" pitchFamily="18" charset="0"/>
              </a:rPr>
              <a:t> Gym</a:t>
            </a:r>
            <a:endParaRPr lang="en-US" dirty="0">
              <a:latin typeface="Bernard MT Condensed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5214950"/>
            <a:ext cx="9144000" cy="11430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  <a:t>Strategic Marketing – Place !</a:t>
            </a:r>
            <a:b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</a:br>
            <a:r>
              <a:rPr lang="en-US" dirty="0" smtClean="0">
                <a:solidFill>
                  <a:srgbClr val="FFFF00"/>
                </a:solidFill>
                <a:latin typeface="Bernard MT Condensed" pitchFamily="18" charset="0"/>
              </a:rPr>
              <a:t>- Strategic Location -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94024"/>
            <a:ext cx="6786610" cy="644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969398" y="4857760"/>
            <a:ext cx="21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 Description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456309" y="5214950"/>
            <a:ext cx="2687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Materials and Equipments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18102" y="5559998"/>
            <a:ext cx="2225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Production Method</a:t>
            </a:r>
          </a:p>
        </p:txBody>
      </p:sp>
      <p:sp>
        <p:nvSpPr>
          <p:cNvPr id="2" name="Rectangle 1"/>
          <p:cNvSpPr/>
          <p:nvPr/>
        </p:nvSpPr>
        <p:spPr>
          <a:xfrm>
            <a:off x="6986037" y="4134109"/>
            <a:ext cx="2157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srgbClr val="FFFF00"/>
                </a:solidFill>
                <a:latin typeface="Bernard MT Condensed" pitchFamily="18" charset="0"/>
              </a:rPr>
              <a:t>PRODUCT ASPECT</a:t>
            </a:r>
            <a:endParaRPr lang="en-US" sz="24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71438"/>
            <a:ext cx="8501122" cy="6715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3438" y="109815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Bernard MT Condensed" pitchFamily="18" charset="0"/>
              </a:rPr>
              <a:t>Crudo</a:t>
            </a:r>
            <a:r>
              <a:rPr lang="en-US" sz="2400" dirty="0" smtClean="0">
                <a:solidFill>
                  <a:srgbClr val="FFFF00"/>
                </a:solidFill>
                <a:latin typeface="Bernard MT Condensed" pitchFamily="18" charset="0"/>
              </a:rPr>
              <a:t> Café MENU -</a:t>
            </a:r>
            <a:endParaRPr lang="en-US" sz="24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525</Words>
  <Application>Microsoft Office PowerPoint</Application>
  <PresentationFormat>On-screen Show (4:3)</PresentationFormat>
  <Paragraphs>142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 “Healthy”</vt:lpstr>
      <vt:lpstr>PowerPoint Presentation</vt:lpstr>
      <vt:lpstr>Pre-workout &amp; Post-workout</vt:lpstr>
      <vt:lpstr>PowerPoint Presentation</vt:lpstr>
      <vt:lpstr>Strategic Marketing – Place ! - Strategic Location -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Marketing – Price </vt:lpstr>
      <vt:lpstr>Strategic Marketing – People ? _ Our Human Resources _</vt:lpstr>
      <vt:lpstr>PowerPoint Presentation</vt:lpstr>
      <vt:lpstr>PowerPoint Presentation</vt:lpstr>
      <vt:lpstr>PowerPoint Presentation</vt:lpstr>
      <vt:lpstr>Financial Aspects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VivianJ</cp:lastModifiedBy>
  <cp:revision>29</cp:revision>
  <dcterms:created xsi:type="dcterms:W3CDTF">2017-04-27T05:43:40Z</dcterms:created>
  <dcterms:modified xsi:type="dcterms:W3CDTF">2017-05-03T16:08:36Z</dcterms:modified>
</cp:coreProperties>
</file>