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6" r:id="rId4"/>
    <p:sldId id="257"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89"/>
    <a:srgbClr val="FFD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image" Target="../media/image3.jpe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11.xml"/><Relationship Id="rId7" Type="http://schemas.openxmlformats.org/officeDocument/2006/relationships/image" Target="../media/image4.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0"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slideLayout" Target="../slideLayouts/slideLayout7.xml"/><Relationship Id="rId10" Type="http://schemas.openxmlformats.org/officeDocument/2006/relationships/tags" Target="../tags/tag21.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s 5"/>
          <p:cNvSpPr/>
          <p:nvPr/>
        </p:nvSpPr>
        <p:spPr>
          <a:xfrm>
            <a:off x="-45085" y="2307590"/>
            <a:ext cx="12251055" cy="2295525"/>
          </a:xfrm>
          <a:prstGeom prst="rect">
            <a:avLst/>
          </a:prstGeom>
          <a:solidFill>
            <a:srgbClr val="FFB389">
              <a:alpha val="65000"/>
            </a:srgbClr>
          </a:solidFill>
        </p:spPr>
        <p:style>
          <a:lnRef idx="2">
            <a:schemeClr val="dk1"/>
          </a:lnRef>
          <a:fillRef idx="1">
            <a:schemeClr val="lt1"/>
          </a:fillRef>
          <a:effectRef idx="0">
            <a:schemeClr val="dk1"/>
          </a:effectRef>
          <a:fontRef idx="minor">
            <a:schemeClr val="dk1"/>
          </a:fontRef>
        </p:style>
        <p:txBody>
          <a:bodyPr rtlCol="0" anchor="ctr"/>
          <a:p>
            <a:pPr algn="ctr"/>
            <a:endParaRPr lang="en-US"/>
          </a:p>
        </p:txBody>
      </p:sp>
      <p:pic>
        <p:nvPicPr>
          <p:cNvPr id="4" name="Content Placeholder 1" descr="LOGO copy"/>
          <p:cNvPicPr>
            <a:picLocks noChangeAspect="1"/>
          </p:cNvPicPr>
          <p:nvPr/>
        </p:nvPicPr>
        <p:blipFill>
          <a:blip r:embed="rId1"/>
          <a:srcRect l="3804" t="7871" r="5483" b="8887"/>
          <a:stretch>
            <a:fillRect/>
          </a:stretch>
        </p:blipFill>
        <p:spPr>
          <a:xfrm>
            <a:off x="539115" y="1509395"/>
            <a:ext cx="4097020" cy="3868420"/>
          </a:xfrm>
          <a:prstGeom prst="ellipse">
            <a:avLst/>
          </a:prstGeom>
          <a:solidFill>
            <a:srgbClr val="FFB389">
              <a:alpha val="65000"/>
            </a:srgbClr>
          </a:solidFill>
          <a:ln w="28575" cmpd="sng">
            <a:solidFill>
              <a:schemeClr val="tx1"/>
            </a:solidFill>
            <a:prstDash val="solid"/>
          </a:ln>
          <a:effectLst/>
        </p:spPr>
      </p:pic>
      <p:sp>
        <p:nvSpPr>
          <p:cNvPr id="7" name="Text Box 6"/>
          <p:cNvSpPr txBox="1"/>
          <p:nvPr/>
        </p:nvSpPr>
        <p:spPr>
          <a:xfrm>
            <a:off x="5038090" y="2504440"/>
            <a:ext cx="6781800" cy="829945"/>
          </a:xfrm>
          <a:prstGeom prst="rect">
            <a:avLst/>
          </a:prstGeom>
          <a:noFill/>
        </p:spPr>
        <p:txBody>
          <a:bodyPr wrap="square" rtlCol="0">
            <a:spAutoFit/>
          </a:bodyPr>
          <a:p>
            <a:pPr algn="ctr"/>
            <a:r>
              <a:rPr lang="en-US" sz="4800">
                <a:effectLst>
                  <a:outerShdw blurRad="38100" dist="38100" dir="2700000" algn="tl">
                    <a:srgbClr val="000000">
                      <a:alpha val="43137"/>
                    </a:srgbClr>
                  </a:outerShdw>
                </a:effectLst>
                <a:latin typeface="Irish Grover" panose="02000000000000000000" charset="0"/>
                <a:cs typeface="Irish Grover" panose="02000000000000000000" charset="0"/>
              </a:rPr>
              <a:t>SAMBAL MBOK JUDES</a:t>
            </a:r>
            <a:endParaRPr lang="en-US" sz="4800">
              <a:effectLst>
                <a:outerShdw blurRad="38100" dist="38100" dir="2700000" algn="tl">
                  <a:srgbClr val="000000">
                    <a:alpha val="43137"/>
                  </a:srgbClr>
                </a:outerShdw>
              </a:effectLst>
              <a:latin typeface="Irish Grover" panose="02000000000000000000" charset="0"/>
              <a:cs typeface="Irish Grover" panose="02000000000000000000" charset="0"/>
            </a:endParaRPr>
          </a:p>
        </p:txBody>
      </p:sp>
      <p:cxnSp>
        <p:nvCxnSpPr>
          <p:cNvPr id="8" name="Straight Connector 7"/>
          <p:cNvCxnSpPr/>
          <p:nvPr/>
        </p:nvCxnSpPr>
        <p:spPr>
          <a:xfrm>
            <a:off x="5127625" y="3368675"/>
            <a:ext cx="6602730" cy="0"/>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6704330" y="3458210"/>
            <a:ext cx="3449320" cy="521970"/>
          </a:xfrm>
          <a:prstGeom prst="rect">
            <a:avLst/>
          </a:prstGeom>
          <a:noFill/>
        </p:spPr>
        <p:txBody>
          <a:bodyPr wrap="none" rtlCol="0">
            <a:spAutoFit/>
          </a:bodyPr>
          <a:p>
            <a:r>
              <a:rPr lang="en-US" sz="2800" b="1">
                <a:latin typeface="Adobe Garamond Pro Bold" panose="02020702060506020403" charset="0"/>
                <a:cs typeface="Adobe Garamond Pro Bold" panose="02020702060506020403" charset="0"/>
              </a:rPr>
              <a:t>COMPANY PROFILE</a:t>
            </a:r>
            <a:endParaRPr lang="en-US" sz="2800" b="1">
              <a:latin typeface="Adobe Garamond Pro Bold" panose="02020702060506020403" charset="0"/>
              <a:cs typeface="Adobe Garamond Pro Bold" panose="02020702060506020403" charset="0"/>
            </a:endParaRPr>
          </a:p>
        </p:txBody>
      </p:sp>
      <p:sp>
        <p:nvSpPr>
          <p:cNvPr id="10" name="Text Box 9"/>
          <p:cNvSpPr txBox="1"/>
          <p:nvPr/>
        </p:nvSpPr>
        <p:spPr>
          <a:xfrm>
            <a:off x="6384925" y="4097020"/>
            <a:ext cx="4087495" cy="460375"/>
          </a:xfrm>
          <a:prstGeom prst="rect">
            <a:avLst/>
          </a:prstGeom>
          <a:noFill/>
        </p:spPr>
        <p:txBody>
          <a:bodyPr wrap="none" rtlCol="0">
            <a:spAutoFit/>
          </a:bodyPr>
          <a:p>
            <a:r>
              <a:rPr lang="en-US" sz="2400">
                <a:latin typeface="Adobe Garamond Pro Bold" panose="02020702060506020403" charset="0"/>
                <a:cs typeface="Adobe Garamond Pro Bold" panose="02020702060506020403" charset="0"/>
              </a:rPr>
              <a:t>- TJIOE FELICIA HONORIS -</a:t>
            </a:r>
            <a:endParaRPr lang="en-US" sz="2400">
              <a:latin typeface="Adobe Garamond Pro Bold" panose="02020702060506020403" charset="0"/>
              <a:cs typeface="Adobe Garamond Pro Bold" panose="0202070206050602040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655955"/>
            <a:ext cx="12191365" cy="5577205"/>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6" name="Text Box 5"/>
          <p:cNvSpPr txBox="1"/>
          <p:nvPr/>
        </p:nvSpPr>
        <p:spPr>
          <a:xfrm>
            <a:off x="4598035" y="1790700"/>
            <a:ext cx="6214745" cy="583565"/>
          </a:xfrm>
          <a:prstGeom prst="rect">
            <a:avLst/>
          </a:prstGeom>
          <a:noFill/>
          <a:ln>
            <a:noFill/>
          </a:ln>
        </p:spPr>
        <p:txBody>
          <a:bodyPr wrap="square" rtlCol="0">
            <a:spAutoFit/>
          </a:bodyPr>
          <a:p>
            <a:pPr algn="ctr"/>
            <a:r>
              <a:rPr lang="en-US" sz="3200">
                <a:effectLst>
                  <a:outerShdw blurRad="38100" dist="38100" dir="2700000" algn="tl">
                    <a:srgbClr val="000000">
                      <a:alpha val="43137"/>
                    </a:srgbClr>
                  </a:outerShdw>
                </a:effectLst>
                <a:latin typeface="Adobe Garamond Pro Bold" panose="02020702060506020403" charset="0"/>
                <a:cs typeface="Adobe Garamond Pro Bold" panose="02020702060506020403" charset="0"/>
              </a:rPr>
              <a:t>CV. SAMBAL MBOK JUDES</a:t>
            </a:r>
            <a:endParaRPr lang="en-US" sz="3200">
              <a:effectLst>
                <a:outerShdw blurRad="38100" dist="38100" dir="2700000" algn="tl">
                  <a:srgbClr val="000000">
                    <a:alpha val="43137"/>
                  </a:srgbClr>
                </a:outerShdw>
              </a:effectLst>
              <a:latin typeface="Adobe Garamond Pro Bold" panose="02020702060506020403" charset="0"/>
              <a:cs typeface="Adobe Garamond Pro Bold" panose="02020702060506020403" charset="0"/>
            </a:endParaRPr>
          </a:p>
        </p:txBody>
      </p:sp>
      <p:pic>
        <p:nvPicPr>
          <p:cNvPr id="7" name="Content Placeholder 1" descr="LOGO copy"/>
          <p:cNvPicPr>
            <a:picLocks noChangeAspect="1"/>
          </p:cNvPicPr>
          <p:nvPr/>
        </p:nvPicPr>
        <p:blipFill>
          <a:blip r:embed="rId1"/>
          <a:srcRect l="3804" t="7871" r="5483" b="8887"/>
          <a:stretch>
            <a:fillRect/>
          </a:stretch>
        </p:blipFill>
        <p:spPr>
          <a:xfrm>
            <a:off x="937260" y="1741170"/>
            <a:ext cx="3605530" cy="3404870"/>
          </a:xfrm>
          <a:prstGeom prst="ellipse">
            <a:avLst/>
          </a:prstGeom>
          <a:solidFill>
            <a:srgbClr val="FFB389">
              <a:alpha val="65000"/>
            </a:srgbClr>
          </a:solidFill>
          <a:ln w="28575" cmpd="sng">
            <a:solidFill>
              <a:schemeClr val="tx1"/>
            </a:solidFill>
            <a:prstDash val="solid"/>
          </a:ln>
          <a:effectLst/>
        </p:spPr>
      </p:pic>
      <p:sp>
        <p:nvSpPr>
          <p:cNvPr id="8" name="Text Box 7"/>
          <p:cNvSpPr txBox="1"/>
          <p:nvPr/>
        </p:nvSpPr>
        <p:spPr>
          <a:xfrm>
            <a:off x="5104765" y="2519680"/>
            <a:ext cx="5201920" cy="2491740"/>
          </a:xfrm>
          <a:prstGeom prst="rect">
            <a:avLst/>
          </a:prstGeom>
          <a:noFill/>
        </p:spPr>
        <p:txBody>
          <a:bodyPr wrap="square" rtlCol="0">
            <a:spAutoFit/>
          </a:bodyPr>
          <a:p>
            <a:pPr algn="ctr"/>
            <a:r>
              <a:rPr lang="en-US" sz="2400">
                <a:latin typeface="Adobe Garamond Pro Bold" panose="02020702060506020403" charset="0"/>
                <a:cs typeface="Adobe Garamond Pro Bold" panose="02020702060506020403" charset="0"/>
              </a:rPr>
              <a:t>Our Office :</a:t>
            </a:r>
            <a:endParaRPr lang="en-US">
              <a:latin typeface="Adobe Garamond Pro Bold" panose="02020702060506020403" charset="0"/>
              <a:cs typeface="Adobe Garamond Pro Bold" panose="02020702060506020403" charset="0"/>
            </a:endParaRPr>
          </a:p>
          <a:p>
            <a:pPr algn="ctr"/>
            <a:r>
              <a:rPr lang="en-US" sz="2400">
                <a:latin typeface="Adobe Garamond Pro Bold" panose="02020702060506020403" charset="0"/>
                <a:cs typeface="Adobe Garamond Pro Bold" panose="02020702060506020403" charset="0"/>
              </a:rPr>
              <a:t>Jalan Jenderal Sudirman No. 3</a:t>
            </a:r>
            <a:endParaRPr lang="en-US" sz="2400">
              <a:latin typeface="Adobe Garamond Pro Bold" panose="02020702060506020403" charset="0"/>
              <a:cs typeface="Adobe Garamond Pro Bold" panose="02020702060506020403" charset="0"/>
            </a:endParaRPr>
          </a:p>
          <a:p>
            <a:pPr algn="ctr"/>
            <a:r>
              <a:rPr lang="en-US" sz="2400">
                <a:latin typeface="Adobe Garamond Pro Bold" panose="02020702060506020403" charset="0"/>
                <a:cs typeface="Adobe Garamond Pro Bold" panose="02020702060506020403" charset="0"/>
              </a:rPr>
              <a:t>Makassar</a:t>
            </a:r>
            <a:endParaRPr lang="en-US" sz="2400">
              <a:latin typeface="Adobe Garamond Pro Bold" panose="02020702060506020403" charset="0"/>
              <a:cs typeface="Adobe Garamond Pro Bold" panose="02020702060506020403" charset="0"/>
            </a:endParaRPr>
          </a:p>
          <a:p>
            <a:pPr algn="ctr"/>
            <a:r>
              <a:rPr lang="en-US" sz="2400">
                <a:latin typeface="Adobe Garamond Pro Bold" panose="02020702060506020403" charset="0"/>
                <a:cs typeface="Adobe Garamond Pro Bold" panose="02020702060506020403" charset="0"/>
              </a:rPr>
              <a:t>Sulawesi Selatan</a:t>
            </a:r>
            <a:endParaRPr lang="en-US" sz="2400">
              <a:latin typeface="Adobe Garamond Pro Bold" panose="02020702060506020403" charset="0"/>
              <a:cs typeface="Adobe Garamond Pro Bold" panose="02020702060506020403" charset="0"/>
            </a:endParaRPr>
          </a:p>
          <a:p>
            <a:pPr algn="ctr"/>
            <a:endParaRPr lang="en-US" sz="2400">
              <a:latin typeface="Adobe Garamond Pro Bold" panose="02020702060506020403" charset="0"/>
              <a:cs typeface="Adobe Garamond Pro Bold" panose="02020702060506020403" charset="0"/>
            </a:endParaRPr>
          </a:p>
          <a:p>
            <a:pPr algn="ctr"/>
            <a:r>
              <a:rPr lang="en-US">
                <a:latin typeface="Adobe Garamond Pro Bold" panose="02020702060506020403" charset="0"/>
                <a:cs typeface="Adobe Garamond Pro Bold" panose="02020702060506020403" charset="0"/>
              </a:rPr>
              <a:t>Whatsapp : 081237372424</a:t>
            </a:r>
            <a:endParaRPr lang="en-US">
              <a:latin typeface="Adobe Garamond Pro Bold" panose="02020702060506020403" charset="0"/>
              <a:cs typeface="Adobe Garamond Pro Bold" panose="02020702060506020403" charset="0"/>
            </a:endParaRPr>
          </a:p>
          <a:p>
            <a:pPr algn="ctr"/>
            <a:r>
              <a:rPr lang="en-US">
                <a:latin typeface="Adobe Garamond Pro Bold" panose="02020702060506020403" charset="0"/>
                <a:cs typeface="Adobe Garamond Pro Bold" panose="02020702060506020403" charset="0"/>
              </a:rPr>
              <a:t>Instagram : sambalmbokjudes.id</a:t>
            </a:r>
            <a:endParaRPr lang="en-US">
              <a:latin typeface="Adobe Garamond Pro Bold" panose="02020702060506020403" charset="0"/>
              <a:cs typeface="Adobe Garamond Pro Bold" panose="020207020605060204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0" y="655955"/>
            <a:ext cx="12191365" cy="5577205"/>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9" name="PA-平行四边形 3"/>
          <p:cNvSpPr/>
          <p:nvPr>
            <p:custDataLst>
              <p:tags r:id="rId1"/>
            </p:custDataLst>
          </p:nvPr>
        </p:nvSpPr>
        <p:spPr>
          <a:xfrm rot="5400000" flipH="1">
            <a:off x="1080407" y="2183440"/>
            <a:ext cx="349041" cy="360522"/>
          </a:xfrm>
          <a:prstGeom prst="parallelogram">
            <a:avLst>
              <a:gd name="adj" fmla="val 3237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cs typeface="+mn-ea"/>
              <a:sym typeface="+mn-lt"/>
            </a:endParaRPr>
          </a:p>
        </p:txBody>
      </p:sp>
      <p:sp>
        <p:nvSpPr>
          <p:cNvPr id="10" name="PA-矩形 19"/>
          <p:cNvSpPr/>
          <p:nvPr>
            <p:custDataLst>
              <p:tags r:id="rId2"/>
            </p:custDataLst>
          </p:nvPr>
        </p:nvSpPr>
        <p:spPr>
          <a:xfrm>
            <a:off x="1295114" y="1982512"/>
            <a:ext cx="4096644" cy="2893370"/>
          </a:xfrm>
          <a:prstGeom prst="rect">
            <a:avLst/>
          </a:prstGeom>
          <a:solidFill>
            <a:schemeClr val="bg1">
              <a:lumMod val="95000"/>
            </a:schemeClr>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cs typeface="+mn-ea"/>
              <a:sym typeface="+mn-lt"/>
            </a:endParaRPr>
          </a:p>
        </p:txBody>
      </p:sp>
      <p:pic>
        <p:nvPicPr>
          <p:cNvPr id="24" name="PA-图片占位符 31"/>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434417" y="2154221"/>
            <a:ext cx="3824927" cy="2549951"/>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pic>
      <p:sp>
        <p:nvSpPr>
          <p:cNvPr id="11" name="PA-矩形 25"/>
          <p:cNvSpPr/>
          <p:nvPr>
            <p:custDataLst>
              <p:tags r:id="rId5"/>
            </p:custDataLst>
          </p:nvPr>
        </p:nvSpPr>
        <p:spPr>
          <a:xfrm>
            <a:off x="1074667" y="2308591"/>
            <a:ext cx="1777356" cy="601637"/>
          </a:xfrm>
          <a:prstGeom prst="rect">
            <a:avLst/>
          </a:prstGeom>
          <a:solidFill>
            <a:srgbClr val="6F6B9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r>
              <a:rPr lang="en-US" altLang="zh-CN" sz="2400" dirty="0">
                <a:cs typeface="+mn-ea"/>
                <a:sym typeface="+mn-lt"/>
              </a:rPr>
              <a:t>20XX</a:t>
            </a:r>
            <a:endParaRPr lang="en-US" altLang="zh-CN" sz="2400" dirty="0">
              <a:cs typeface="+mn-ea"/>
              <a:sym typeface="+mn-lt"/>
            </a:endParaRPr>
          </a:p>
        </p:txBody>
      </p:sp>
      <p:sp>
        <p:nvSpPr>
          <p:cNvPr id="13" name="Text Box 12"/>
          <p:cNvSpPr txBox="1"/>
          <p:nvPr/>
        </p:nvSpPr>
        <p:spPr>
          <a:xfrm>
            <a:off x="6378575" y="2189480"/>
            <a:ext cx="5157470" cy="3476625"/>
          </a:xfrm>
          <a:prstGeom prst="rect">
            <a:avLst/>
          </a:prstGeom>
          <a:noFill/>
        </p:spPr>
        <p:txBody>
          <a:bodyPr wrap="square" rtlCol="0">
            <a:spAutoFit/>
          </a:bodyPr>
          <a:p>
            <a:r>
              <a:rPr lang="en-US" sz="2000">
                <a:latin typeface="Adobe Garamond Pro Bold" panose="02020702060506020403" charset="0"/>
                <a:cs typeface="Adobe Garamond Pro Bold" panose="02020702060506020403" charset="0"/>
              </a:rPr>
              <a:t>	CV Sambal Mbok Judes is a culinary company that was founded in 2020. CV Sambal Mbok Judes is well-known as a producer of various variants of sambal. Initially, this culinary business was only made as a job to fill spare time. But because of the increasing number of orders from customers, we continue to run this business. Beginning with only producing about 5 servings per day, until now producing about 80 servings per day.</a:t>
            </a:r>
            <a:endParaRPr lang="en-US" sz="2000">
              <a:latin typeface="Adobe Garamond Pro Bold" panose="02020702060506020403" charset="0"/>
              <a:cs typeface="Adobe Garamond Pro Bold" panose="02020702060506020403" charset="0"/>
            </a:endParaRPr>
          </a:p>
          <a:p>
            <a:endParaRPr lang="en-US" sz="2000">
              <a:latin typeface="Adobe Garamond Pro Bold" panose="02020702060506020403" charset="0"/>
              <a:cs typeface="Adobe Garamond Pro Bold" panose="02020702060506020403" charset="0"/>
            </a:endParaRPr>
          </a:p>
        </p:txBody>
      </p:sp>
      <p:sp>
        <p:nvSpPr>
          <p:cNvPr id="14" name="Text Box 13"/>
          <p:cNvSpPr txBox="1"/>
          <p:nvPr/>
        </p:nvSpPr>
        <p:spPr>
          <a:xfrm>
            <a:off x="7329805" y="1242695"/>
            <a:ext cx="3254375" cy="583565"/>
          </a:xfrm>
          <a:prstGeom prst="rect">
            <a:avLst/>
          </a:prstGeom>
          <a:noFill/>
        </p:spPr>
        <p:txBody>
          <a:bodyPr wrap="none" rtlCol="0">
            <a:spAutoFit/>
          </a:bodyPr>
          <a:p>
            <a:r>
              <a:rPr lang="en-US" sz="3200">
                <a:latin typeface="Adreena Script Demo" charset="0"/>
                <a:cs typeface="Adreena Script Demo" charset="0"/>
              </a:rPr>
              <a:t>Company History</a:t>
            </a:r>
            <a:endParaRPr lang="en-US" sz="3200">
              <a:latin typeface="Adreena Script Demo" charset="0"/>
              <a:cs typeface="Adreena Script Demo"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635" y="648335"/>
            <a:ext cx="12191365" cy="5577205"/>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 name="PA-矩形 3"/>
          <p:cNvSpPr/>
          <p:nvPr>
            <p:custDataLst>
              <p:tags r:id="rId1"/>
            </p:custDataLst>
          </p:nvPr>
        </p:nvSpPr>
        <p:spPr>
          <a:xfrm>
            <a:off x="4338955" y="1816100"/>
            <a:ext cx="1496060" cy="1671955"/>
          </a:xfrm>
          <a:prstGeom prst="rect">
            <a:avLst/>
          </a:prstGeom>
          <a:solidFill>
            <a:srgbClr val="6F6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25000"/>
              </a:lnSpc>
            </a:pPr>
            <a:endParaRPr lang="zh-CN" altLang="en-US" sz="1200" dirty="0">
              <a:solidFill>
                <a:schemeClr val="bg1"/>
              </a:solidFill>
              <a:latin typeface="Arial" panose="020B0604020202020204" pitchFamily="34" charset="0"/>
              <a:ea typeface="Arial" panose="020B0604020202020204" pitchFamily="34" charset="0"/>
              <a:sym typeface="+mn-ea"/>
            </a:endParaRPr>
          </a:p>
        </p:txBody>
      </p:sp>
      <p:sp>
        <p:nvSpPr>
          <p:cNvPr id="3" name="PA-矩形 1"/>
          <p:cNvSpPr/>
          <p:nvPr>
            <p:custDataLst>
              <p:tags r:id="rId2"/>
            </p:custDataLst>
          </p:nvPr>
        </p:nvSpPr>
        <p:spPr>
          <a:xfrm>
            <a:off x="1597025" y="3555365"/>
            <a:ext cx="1496060" cy="1671955"/>
          </a:xfrm>
          <a:prstGeom prst="rect">
            <a:avLst/>
          </a:prstGeom>
          <a:solidFill>
            <a:srgbClr val="6F6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5000"/>
              </a:lnSpc>
            </a:pPr>
            <a:endParaRPr lang="zh-CN" altLang="en-US"/>
          </a:p>
        </p:txBody>
      </p:sp>
      <p:sp>
        <p:nvSpPr>
          <p:cNvPr id="11" name="PA-文本框 10"/>
          <p:cNvSpPr txBox="1"/>
          <p:nvPr>
            <p:custDataLst>
              <p:tags r:id="rId3"/>
            </p:custDataLst>
          </p:nvPr>
        </p:nvSpPr>
        <p:spPr>
          <a:xfrm>
            <a:off x="6440805" y="1577975"/>
            <a:ext cx="5114925" cy="1614805"/>
          </a:xfrm>
          <a:prstGeom prst="rect">
            <a:avLst/>
          </a:prstGeom>
          <a:noFill/>
        </p:spPr>
        <p:txBody>
          <a:bodyPr wrap="square" rtlCol="0">
            <a:spAutoFit/>
          </a:bodyPr>
          <a:p>
            <a:pPr fontAlgn="auto">
              <a:lnSpc>
                <a:spcPct val="150000"/>
              </a:lnSpc>
            </a:pPr>
            <a:r>
              <a:rPr lang="en-US" altLang="zh-CN" b="1">
                <a:solidFill>
                  <a:schemeClr val="tx1"/>
                </a:solidFill>
                <a:latin typeface="Adobe Garamond Pro Bold" panose="02020702060506020403" charset="0"/>
                <a:ea typeface="Arial" panose="020B0604020202020204" pitchFamily="34" charset="0"/>
                <a:cs typeface="Adobe Garamond Pro Bold" panose="02020702060506020403" charset="0"/>
              </a:rPr>
              <a:t>VISION</a:t>
            </a:r>
            <a:endParaRPr lang="zh-CN" altLang="en-US" b="1">
              <a:solidFill>
                <a:schemeClr val="tx1"/>
              </a:solidFill>
              <a:latin typeface="Adobe Garamond Pro Bold" panose="02020702060506020403" charset="0"/>
              <a:ea typeface="Arial" panose="020B0604020202020204" pitchFamily="34" charset="0"/>
              <a:cs typeface="Adobe Garamond Pro Bold" panose="02020702060506020403" charset="0"/>
            </a:endParaRPr>
          </a:p>
          <a:p>
            <a:pPr algn="l" fontAlgn="auto">
              <a:lnSpc>
                <a:spcPct val="150000"/>
              </a:lnSpc>
            </a:pPr>
            <a:r>
              <a:rPr lang="zh-CN" altLang="en-US" sz="1600" b="1" dirty="0">
                <a:solidFill>
                  <a:schemeClr val="tx1"/>
                </a:solidFill>
                <a:latin typeface="Adobe Garamond Pro Bold" panose="02020702060506020403" charset="0"/>
                <a:ea typeface="Arial" panose="020B0604020202020204" pitchFamily="34" charset="0"/>
                <a:cs typeface="Adobe Garamond Pro Bold" panose="02020702060506020403" charset="0"/>
                <a:sym typeface="+mn-ea"/>
              </a:rPr>
              <a:t>Being the best company in the culinary field which is the first choice for consumers and introducing the taste of the authentic Indonesian foods to the world.</a:t>
            </a:r>
            <a:endParaRPr lang="zh-CN" altLang="en-US" sz="1600" b="1" dirty="0">
              <a:solidFill>
                <a:schemeClr val="tx1"/>
              </a:solidFill>
              <a:latin typeface="Adobe Garamond Pro Bold" panose="02020702060506020403" charset="0"/>
              <a:ea typeface="Arial" panose="020B0604020202020204" pitchFamily="34" charset="0"/>
              <a:cs typeface="Adobe Garamond Pro Bold" panose="02020702060506020403" charset="0"/>
              <a:sym typeface="+mn-ea"/>
            </a:endParaRPr>
          </a:p>
        </p:txBody>
      </p:sp>
      <p:cxnSp>
        <p:nvCxnSpPr>
          <p:cNvPr id="12" name="PA-直接连接符 11"/>
          <p:cNvCxnSpPr/>
          <p:nvPr>
            <p:custDataLst>
              <p:tags r:id="rId4"/>
            </p:custDataLst>
          </p:nvPr>
        </p:nvCxnSpPr>
        <p:spPr>
          <a:xfrm>
            <a:off x="6440805" y="3296285"/>
            <a:ext cx="5064760" cy="13335"/>
          </a:xfrm>
          <a:prstGeom prst="line">
            <a:avLst/>
          </a:prstGeom>
          <a:ln w="12700">
            <a:solidFill>
              <a:srgbClr val="6F6B9D"/>
            </a:solidFill>
          </a:ln>
        </p:spPr>
        <p:style>
          <a:lnRef idx="1">
            <a:schemeClr val="accent1"/>
          </a:lnRef>
          <a:fillRef idx="0">
            <a:schemeClr val="accent1"/>
          </a:fillRef>
          <a:effectRef idx="0">
            <a:schemeClr val="accent1"/>
          </a:effectRef>
          <a:fontRef idx="minor">
            <a:schemeClr val="tx1"/>
          </a:fontRef>
        </p:style>
      </p:cxnSp>
      <p:sp>
        <p:nvSpPr>
          <p:cNvPr id="13" name="PA-文本框 12"/>
          <p:cNvSpPr txBox="1"/>
          <p:nvPr>
            <p:custDataLst>
              <p:tags r:id="rId5"/>
            </p:custDataLst>
          </p:nvPr>
        </p:nvSpPr>
        <p:spPr>
          <a:xfrm>
            <a:off x="6492875" y="3488055"/>
            <a:ext cx="5010785" cy="1983740"/>
          </a:xfrm>
          <a:prstGeom prst="rect">
            <a:avLst/>
          </a:prstGeom>
          <a:noFill/>
        </p:spPr>
        <p:txBody>
          <a:bodyPr wrap="square" rtlCol="0">
            <a:spAutoFit/>
          </a:bodyPr>
          <a:p>
            <a:pPr algn="l" fontAlgn="auto">
              <a:lnSpc>
                <a:spcPct val="150000"/>
              </a:lnSpc>
            </a:pPr>
            <a:r>
              <a:rPr lang="en-US" altLang="zh-CN" b="1">
                <a:solidFill>
                  <a:schemeClr val="tx1"/>
                </a:solidFill>
                <a:latin typeface="Adobe Garamond Pro Bold" panose="02020702060506020403" charset="0"/>
                <a:ea typeface="Arial" panose="020B0604020202020204" pitchFamily="34" charset="0"/>
                <a:cs typeface="Adobe Garamond Pro Bold" panose="02020702060506020403" charset="0"/>
              </a:rPr>
              <a:t>MISSION</a:t>
            </a:r>
            <a:endParaRPr lang="zh-CN" altLang="en-US" b="1">
              <a:solidFill>
                <a:schemeClr val="tx1"/>
              </a:solidFill>
              <a:latin typeface="Adobe Garamond Pro Bold" panose="02020702060506020403" charset="0"/>
              <a:ea typeface="Arial" panose="020B0604020202020204" pitchFamily="34" charset="0"/>
              <a:cs typeface="Adobe Garamond Pro Bold" panose="02020702060506020403" charset="0"/>
            </a:endParaRPr>
          </a:p>
          <a:p>
            <a:pPr algn="l" fontAlgn="auto">
              <a:lnSpc>
                <a:spcPct val="150000"/>
              </a:lnSpc>
            </a:pPr>
            <a:r>
              <a:rPr lang="zh-CN" altLang="en-US" sz="1600" b="1">
                <a:solidFill>
                  <a:schemeClr val="tx1"/>
                </a:solidFill>
                <a:latin typeface="Adobe Garamond Pro Bold" panose="02020702060506020403" charset="0"/>
                <a:ea typeface="Arial" panose="020B0604020202020204" pitchFamily="34" charset="0"/>
                <a:cs typeface="Adobe Garamond Pro Bold" panose="02020702060506020403" charset="0"/>
                <a:sym typeface="+mn-ea"/>
              </a:rPr>
              <a:t> Prioritizing quality in terms of products and services.</a:t>
            </a:r>
            <a:endParaRPr lang="zh-CN" altLang="en-US" sz="1600" b="1">
              <a:solidFill>
                <a:schemeClr val="tx1"/>
              </a:solidFill>
              <a:latin typeface="Adobe Garamond Pro Bold" panose="02020702060506020403" charset="0"/>
              <a:ea typeface="Arial" panose="020B0604020202020204" pitchFamily="34" charset="0"/>
              <a:cs typeface="Adobe Garamond Pro Bold" panose="02020702060506020403" charset="0"/>
              <a:sym typeface="+mn-ea"/>
            </a:endParaRPr>
          </a:p>
          <a:p>
            <a:pPr algn="l" fontAlgn="auto">
              <a:lnSpc>
                <a:spcPct val="150000"/>
              </a:lnSpc>
            </a:pPr>
            <a:r>
              <a:rPr lang="zh-CN" altLang="en-US" sz="1600" b="1">
                <a:solidFill>
                  <a:schemeClr val="tx1"/>
                </a:solidFill>
                <a:latin typeface="Adobe Garamond Pro Bold" panose="02020702060506020403" charset="0"/>
                <a:ea typeface="Arial" panose="020B0604020202020204" pitchFamily="34" charset="0"/>
                <a:cs typeface="Adobe Garamond Pro Bold" panose="02020702060506020403" charset="0"/>
                <a:sym typeface="+mn-ea"/>
              </a:rPr>
              <a:t> Develop innovations in terms of food that tastes Indonesian.</a:t>
            </a:r>
            <a:endParaRPr lang="zh-CN" altLang="en-US" sz="1600" b="1">
              <a:solidFill>
                <a:schemeClr val="tx1"/>
              </a:solidFill>
              <a:latin typeface="Adobe Garamond Pro Bold" panose="02020702060506020403" charset="0"/>
              <a:ea typeface="Arial" panose="020B0604020202020204" pitchFamily="34" charset="0"/>
              <a:cs typeface="Adobe Garamond Pro Bold" panose="02020702060506020403" charset="0"/>
              <a:sym typeface="+mn-ea"/>
            </a:endParaRPr>
          </a:p>
          <a:p>
            <a:pPr algn="l" fontAlgn="auto">
              <a:lnSpc>
                <a:spcPct val="150000"/>
              </a:lnSpc>
            </a:pPr>
            <a:r>
              <a:rPr lang="zh-CN" altLang="en-US" sz="1600" b="1">
                <a:solidFill>
                  <a:schemeClr val="tx1"/>
                </a:solidFill>
                <a:latin typeface="Adobe Garamond Pro Bold" panose="02020702060506020403" charset="0"/>
                <a:ea typeface="Arial" panose="020B0604020202020204" pitchFamily="34" charset="0"/>
                <a:cs typeface="Adobe Garamond Pro Bold" panose="02020702060506020403" charset="0"/>
                <a:sym typeface="+mn-ea"/>
              </a:rPr>
              <a:t> Using quality ingredients to maintain the taste of food.</a:t>
            </a:r>
            <a:endParaRPr lang="zh-CN" altLang="en-US" sz="1600" b="1">
              <a:solidFill>
                <a:schemeClr val="tx1"/>
              </a:solidFill>
              <a:latin typeface="Adobe Garamond Pro Bold" panose="02020702060506020403" charset="0"/>
              <a:ea typeface="Arial" panose="020B0604020202020204" pitchFamily="34" charset="0"/>
              <a:cs typeface="Adobe Garamond Pro Bold" panose="02020702060506020403" charset="0"/>
              <a:sym typeface="+mn-ea"/>
            </a:endParaRPr>
          </a:p>
        </p:txBody>
      </p:sp>
      <p:sp>
        <p:nvSpPr>
          <p:cNvPr id="6" name="PA-矩形 6"/>
          <p:cNvSpPr/>
          <p:nvPr>
            <p:custDataLst>
              <p:tags r:id="rId6"/>
            </p:custDataLst>
          </p:nvPr>
        </p:nvSpPr>
        <p:spPr>
          <a:xfrm>
            <a:off x="1597025" y="1816100"/>
            <a:ext cx="2674620" cy="1671320"/>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PA-矩形 7"/>
          <p:cNvSpPr/>
          <p:nvPr>
            <p:custDataLst>
              <p:tags r:id="rId8"/>
            </p:custDataLst>
          </p:nvPr>
        </p:nvSpPr>
        <p:spPr>
          <a:xfrm>
            <a:off x="3160395" y="3542665"/>
            <a:ext cx="2674620" cy="1671955"/>
          </a:xfrm>
          <a:prstGeom prst="rect">
            <a:avLst/>
          </a:prstGeom>
          <a:blipFill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3" grpId="0" bldLvl="0" animBg="1"/>
      <p:bldP spid="11" grpId="0"/>
      <p:bldP spid="13" grpId="0"/>
      <p:bldP spid="6"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0" y="640080"/>
            <a:ext cx="12191365" cy="5577205"/>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 name="PA-矩形 1"/>
          <p:cNvSpPr/>
          <p:nvPr>
            <p:custDataLst>
              <p:tags r:id="rId1"/>
            </p:custDataLst>
          </p:nvPr>
        </p:nvSpPr>
        <p:spPr>
          <a:xfrm>
            <a:off x="996203" y="1675403"/>
            <a:ext cx="4863582" cy="1728192"/>
          </a:xfrm>
          <a:prstGeom prst="rect">
            <a:avLst/>
          </a:prstGeom>
          <a:solidFill>
            <a:srgbClr val="FFB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PA-矩形 6"/>
          <p:cNvSpPr/>
          <p:nvPr>
            <p:custDataLst>
              <p:tags r:id="rId2"/>
            </p:custDataLst>
          </p:nvPr>
        </p:nvSpPr>
        <p:spPr>
          <a:xfrm>
            <a:off x="6324795" y="3763635"/>
            <a:ext cx="4863582" cy="1728192"/>
          </a:xfrm>
          <a:prstGeom prst="rect">
            <a:avLst/>
          </a:prstGeom>
          <a:solidFill>
            <a:srgbClr val="FFB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PA-文本框 8"/>
          <p:cNvSpPr txBox="1"/>
          <p:nvPr>
            <p:custDataLst>
              <p:tags r:id="rId3"/>
            </p:custDataLst>
          </p:nvPr>
        </p:nvSpPr>
        <p:spPr>
          <a:xfrm>
            <a:off x="5176722" y="2880375"/>
            <a:ext cx="577850" cy="518160"/>
          </a:xfrm>
          <a:prstGeom prst="rect">
            <a:avLst/>
          </a:prstGeom>
          <a:noFill/>
        </p:spPr>
        <p:txBody>
          <a:bodyPr wrap="none" rtlCol="0">
            <a:spAutoFit/>
          </a:bodyPr>
          <a:p>
            <a:r>
              <a:rPr lang="en-US" altLang="zh-CN" sz="2800" b="1" dirty="0">
                <a:solidFill>
                  <a:schemeClr val="bg1"/>
                </a:solidFill>
                <a:latin typeface="Arial" panose="020B0604020202020204" pitchFamily="34" charset="0"/>
                <a:cs typeface="Arial" panose="020B0604020202020204" pitchFamily="34" charset="0"/>
              </a:rPr>
              <a:t>01</a:t>
            </a:r>
            <a:endParaRPr lang="en-US" altLang="zh-CN" sz="2800" b="1" dirty="0">
              <a:solidFill>
                <a:schemeClr val="bg1"/>
              </a:solidFill>
              <a:latin typeface="Arial" panose="020B0604020202020204" pitchFamily="34" charset="0"/>
              <a:cs typeface="Arial" panose="020B0604020202020204" pitchFamily="34" charset="0"/>
            </a:endParaRPr>
          </a:p>
        </p:txBody>
      </p:sp>
      <p:sp>
        <p:nvSpPr>
          <p:cNvPr id="6" name="PA-文本框 9"/>
          <p:cNvSpPr txBox="1"/>
          <p:nvPr>
            <p:custDataLst>
              <p:tags r:id="rId4"/>
            </p:custDataLst>
          </p:nvPr>
        </p:nvSpPr>
        <p:spPr>
          <a:xfrm>
            <a:off x="6339974" y="3781778"/>
            <a:ext cx="577850" cy="518160"/>
          </a:xfrm>
          <a:prstGeom prst="rect">
            <a:avLst/>
          </a:prstGeom>
          <a:noFill/>
        </p:spPr>
        <p:txBody>
          <a:bodyPr wrap="none" rtlCol="0">
            <a:spAutoFit/>
          </a:bodyPr>
          <a:p>
            <a:r>
              <a:rPr lang="en-US" altLang="zh-CN" sz="2800" b="1" dirty="0">
                <a:solidFill>
                  <a:schemeClr val="bg1"/>
                </a:solidFill>
                <a:latin typeface="Arial" panose="020B0604020202020204" pitchFamily="34" charset="0"/>
                <a:cs typeface="Arial" panose="020B0604020202020204" pitchFamily="34" charset="0"/>
              </a:rPr>
              <a:t>04</a:t>
            </a:r>
            <a:endParaRPr lang="en-US" altLang="zh-CN" sz="2800" b="1" dirty="0">
              <a:solidFill>
                <a:schemeClr val="bg1"/>
              </a:solidFill>
              <a:latin typeface="Arial" panose="020B0604020202020204" pitchFamily="34" charset="0"/>
              <a:cs typeface="Arial" panose="020B0604020202020204" pitchFamily="34" charset="0"/>
            </a:endParaRPr>
          </a:p>
        </p:txBody>
      </p:sp>
      <p:sp>
        <p:nvSpPr>
          <p:cNvPr id="11" name="PA-文本框 10"/>
          <p:cNvSpPr txBox="1"/>
          <p:nvPr>
            <p:custDataLst>
              <p:tags r:id="rId5"/>
            </p:custDataLst>
          </p:nvPr>
        </p:nvSpPr>
        <p:spPr>
          <a:xfrm>
            <a:off x="6339974" y="2880375"/>
            <a:ext cx="577850" cy="518160"/>
          </a:xfrm>
          <a:prstGeom prst="rect">
            <a:avLst/>
          </a:prstGeom>
          <a:solidFill>
            <a:srgbClr val="6F6B9D"/>
          </a:solidFill>
        </p:spPr>
        <p:txBody>
          <a:bodyPr wrap="none" rtlCol="0">
            <a:spAutoFit/>
          </a:bodyPr>
          <a:p>
            <a:r>
              <a:rPr lang="en-US" altLang="zh-CN" sz="2800" b="1" dirty="0">
                <a:solidFill>
                  <a:schemeClr val="bg1"/>
                </a:solidFill>
                <a:latin typeface="Arial" panose="020B0604020202020204" pitchFamily="34" charset="0"/>
                <a:cs typeface="Arial" panose="020B0604020202020204" pitchFamily="34" charset="0"/>
              </a:rPr>
              <a:t>02</a:t>
            </a:r>
            <a:endParaRPr lang="en-US" altLang="zh-CN" sz="2800" b="1" dirty="0">
              <a:solidFill>
                <a:schemeClr val="bg1"/>
              </a:solidFill>
              <a:latin typeface="Arial" panose="020B0604020202020204" pitchFamily="34" charset="0"/>
              <a:cs typeface="Arial" panose="020B0604020202020204" pitchFamily="34" charset="0"/>
            </a:endParaRPr>
          </a:p>
        </p:txBody>
      </p:sp>
      <p:sp>
        <p:nvSpPr>
          <p:cNvPr id="12" name="PA-文本框 11"/>
          <p:cNvSpPr txBox="1"/>
          <p:nvPr>
            <p:custDataLst>
              <p:tags r:id="rId6"/>
            </p:custDataLst>
          </p:nvPr>
        </p:nvSpPr>
        <p:spPr>
          <a:xfrm>
            <a:off x="5202360" y="3763635"/>
            <a:ext cx="577850" cy="518160"/>
          </a:xfrm>
          <a:prstGeom prst="rect">
            <a:avLst/>
          </a:prstGeom>
          <a:solidFill>
            <a:srgbClr val="6F6B9D"/>
          </a:solidFill>
        </p:spPr>
        <p:txBody>
          <a:bodyPr wrap="none" rtlCol="0">
            <a:spAutoFit/>
          </a:bodyPr>
          <a:p>
            <a:r>
              <a:rPr lang="en-US" altLang="zh-CN" sz="2800" b="1" dirty="0">
                <a:solidFill>
                  <a:schemeClr val="bg1"/>
                </a:solidFill>
                <a:latin typeface="Arial" panose="020B0604020202020204" pitchFamily="34" charset="0"/>
                <a:cs typeface="Arial" panose="020B0604020202020204" pitchFamily="34" charset="0"/>
              </a:rPr>
              <a:t>03</a:t>
            </a:r>
            <a:endParaRPr lang="en-US" altLang="zh-CN" sz="2800" b="1" dirty="0">
              <a:solidFill>
                <a:schemeClr val="bg1"/>
              </a:solidFill>
              <a:latin typeface="Arial" panose="020B0604020202020204" pitchFamily="34" charset="0"/>
              <a:cs typeface="Arial" panose="020B0604020202020204" pitchFamily="34" charset="0"/>
            </a:endParaRPr>
          </a:p>
        </p:txBody>
      </p:sp>
      <p:sp>
        <p:nvSpPr>
          <p:cNvPr id="14" name="PA-矩形 13"/>
          <p:cNvSpPr/>
          <p:nvPr>
            <p:custDataLst>
              <p:tags r:id="rId7"/>
            </p:custDataLst>
          </p:nvPr>
        </p:nvSpPr>
        <p:spPr>
          <a:xfrm>
            <a:off x="6467475" y="4281805"/>
            <a:ext cx="4577715" cy="891540"/>
          </a:xfrm>
          <a:prstGeom prst="rect">
            <a:avLst/>
          </a:prstGeom>
        </p:spPr>
        <p:txBody>
          <a:bodyPr wrap="square">
            <a:spAutoFit/>
          </a:bodyPr>
          <a:p>
            <a:pPr algn="ctr">
              <a:lnSpc>
                <a:spcPct val="130000"/>
              </a:lnSpc>
            </a:pPr>
            <a:r>
              <a:rPr lang="en-US" altLang="zh-CN" sz="2000" dirty="0">
                <a:solidFill>
                  <a:schemeClr val="bg1"/>
                </a:solidFill>
                <a:latin typeface="Adobe Garamond Pro Bold" panose="02020702060506020403" charset="0"/>
                <a:ea typeface="Arial" panose="020B0604020202020204" pitchFamily="34" charset="0"/>
                <a:cs typeface="Adobe Garamond Pro Bold" panose="02020702060506020403" charset="0"/>
                <a:sym typeface="+mn-ea"/>
              </a:rPr>
              <a:t>Sertifikasi HACCP : 008 / MS HACCP / 2020</a:t>
            </a:r>
            <a:endParaRPr lang="en-US" altLang="zh-CN" sz="2000" dirty="0">
              <a:solidFill>
                <a:schemeClr val="bg1"/>
              </a:solidFill>
              <a:latin typeface="Adobe Garamond Pro Bold" panose="02020702060506020403" charset="0"/>
              <a:ea typeface="Arial" panose="020B0604020202020204" pitchFamily="34" charset="0"/>
              <a:cs typeface="Adobe Garamond Pro Bold" panose="02020702060506020403" charset="0"/>
              <a:sym typeface="+mn-ea"/>
            </a:endParaRPr>
          </a:p>
        </p:txBody>
      </p:sp>
      <p:sp>
        <p:nvSpPr>
          <p:cNvPr id="16" name="PA-矩形 15"/>
          <p:cNvSpPr/>
          <p:nvPr>
            <p:custDataLst>
              <p:tags r:id="rId8"/>
            </p:custDataLst>
          </p:nvPr>
        </p:nvSpPr>
        <p:spPr>
          <a:xfrm>
            <a:off x="6467475" y="2004060"/>
            <a:ext cx="4577715" cy="1291590"/>
          </a:xfrm>
          <a:prstGeom prst="rect">
            <a:avLst/>
          </a:prstGeom>
        </p:spPr>
        <p:txBody>
          <a:bodyPr wrap="square">
            <a:spAutoFit/>
          </a:bodyPr>
          <a:p>
            <a:pPr algn="ctr">
              <a:lnSpc>
                <a:spcPct val="130000"/>
              </a:lnSpc>
            </a:pPr>
            <a:r>
              <a:rPr lang="en-US" sz="2000" dirty="0">
                <a:solidFill>
                  <a:schemeClr val="tx1">
                    <a:lumMod val="65000"/>
                    <a:lumOff val="35000"/>
                  </a:schemeClr>
                </a:solidFill>
                <a:latin typeface="Adobe Garamond Pro Bold" panose="02020702060506020403" charset="0"/>
                <a:ea typeface="Arial" panose="020B0604020202020204" pitchFamily="34" charset="0"/>
                <a:cs typeface="Adobe Garamond Pro Bold" panose="02020702060506020403" charset="0"/>
                <a:sym typeface="+mn-ea"/>
              </a:rPr>
              <a:t>Ijin Departemen Kesehatan DIN KES PBG P IRT No. 8887564354231, 9674525478652</a:t>
            </a:r>
            <a:r>
              <a:rPr sz="2000" dirty="0">
                <a:solidFill>
                  <a:schemeClr val="tx1">
                    <a:lumMod val="65000"/>
                    <a:lumOff val="35000"/>
                  </a:schemeClr>
                </a:solidFill>
                <a:latin typeface="Adobe Garamond Pro Bold" panose="02020702060506020403" charset="0"/>
                <a:ea typeface="Arial" panose="020B0604020202020204" pitchFamily="34" charset="0"/>
                <a:cs typeface="Adobe Garamond Pro Bold" panose="02020702060506020403" charset="0"/>
                <a:sym typeface="+mn-ea"/>
              </a:rPr>
              <a:t>.</a:t>
            </a:r>
            <a:endParaRPr lang="zh-CN" altLang="en-US" sz="2000" dirty="0">
              <a:solidFill>
                <a:schemeClr val="tx1">
                  <a:lumMod val="65000"/>
                  <a:lumOff val="35000"/>
                </a:schemeClr>
              </a:solidFill>
              <a:latin typeface="Adobe Garamond Pro Bold" panose="02020702060506020403" charset="0"/>
              <a:ea typeface="Arial" panose="020B0604020202020204" pitchFamily="34" charset="0"/>
              <a:cs typeface="Adobe Garamond Pro Bold" panose="02020702060506020403" charset="0"/>
              <a:sym typeface="+mn-ea"/>
            </a:endParaRPr>
          </a:p>
        </p:txBody>
      </p:sp>
      <p:sp>
        <p:nvSpPr>
          <p:cNvPr id="18" name="PA-矩形 17"/>
          <p:cNvSpPr/>
          <p:nvPr>
            <p:custDataLst>
              <p:tags r:id="rId9"/>
            </p:custDataLst>
          </p:nvPr>
        </p:nvSpPr>
        <p:spPr>
          <a:xfrm>
            <a:off x="1202055" y="2191385"/>
            <a:ext cx="4552315" cy="491490"/>
          </a:xfrm>
          <a:prstGeom prst="rect">
            <a:avLst/>
          </a:prstGeom>
        </p:spPr>
        <p:txBody>
          <a:bodyPr wrap="square">
            <a:spAutoFit/>
          </a:bodyPr>
          <a:p>
            <a:pPr algn="ctr">
              <a:lnSpc>
                <a:spcPct val="130000"/>
              </a:lnSpc>
            </a:pPr>
            <a:r>
              <a:rPr lang="en-US" altLang="zh-CN" sz="2000" dirty="0">
                <a:solidFill>
                  <a:schemeClr val="bg1"/>
                </a:solidFill>
                <a:latin typeface="Adobe Garamond Pro Bold" panose="02020702060506020403" charset="0"/>
                <a:ea typeface="Arial" panose="020B0604020202020204" pitchFamily="34" charset="0"/>
                <a:cs typeface="Adobe Garamond Pro Bold" panose="02020702060506020403" charset="0"/>
                <a:sym typeface="+mn-ea"/>
              </a:rPr>
              <a:t>P-IRT 123.8888.02.017</a:t>
            </a:r>
            <a:endParaRPr lang="en-US" altLang="zh-CN" sz="2000" dirty="0">
              <a:solidFill>
                <a:schemeClr val="bg1"/>
              </a:solidFill>
              <a:latin typeface="Adobe Garamond Pro Bold" panose="02020702060506020403" charset="0"/>
              <a:ea typeface="Arial" panose="020B0604020202020204" pitchFamily="34" charset="0"/>
              <a:cs typeface="Adobe Garamond Pro Bold" panose="02020702060506020403" charset="0"/>
              <a:sym typeface="+mn-ea"/>
            </a:endParaRPr>
          </a:p>
        </p:txBody>
      </p:sp>
      <p:sp>
        <p:nvSpPr>
          <p:cNvPr id="20" name="PA-矩形 19"/>
          <p:cNvSpPr/>
          <p:nvPr>
            <p:custDataLst>
              <p:tags r:id="rId10"/>
            </p:custDataLst>
          </p:nvPr>
        </p:nvSpPr>
        <p:spPr>
          <a:xfrm>
            <a:off x="1202055" y="4409440"/>
            <a:ext cx="4551680" cy="891540"/>
          </a:xfrm>
          <a:prstGeom prst="rect">
            <a:avLst/>
          </a:prstGeom>
        </p:spPr>
        <p:txBody>
          <a:bodyPr wrap="square">
            <a:spAutoFit/>
          </a:bodyPr>
          <a:p>
            <a:pPr algn="ctr">
              <a:lnSpc>
                <a:spcPct val="130000"/>
              </a:lnSpc>
            </a:pPr>
            <a:r>
              <a:rPr lang="en-US" altLang="zh-CN" sz="2000" dirty="0">
                <a:solidFill>
                  <a:schemeClr val="tx1">
                    <a:lumMod val="65000"/>
                    <a:lumOff val="35000"/>
                  </a:schemeClr>
                </a:solidFill>
                <a:latin typeface="Adobe Garamond Pro Bold" panose="02020702060506020403" charset="0"/>
                <a:ea typeface="Arial" panose="020B0604020202020204" pitchFamily="34" charset="0"/>
                <a:cs typeface="Adobe Garamond Pro Bold" panose="02020702060506020403" charset="0"/>
                <a:sym typeface="+mn-ea"/>
              </a:rPr>
              <a:t>Sertifikat Halal No. 7362579073574, 8265384686345</a:t>
            </a:r>
            <a:endParaRPr lang="en-US" altLang="zh-CN" sz="2000" dirty="0">
              <a:solidFill>
                <a:schemeClr val="tx1">
                  <a:lumMod val="65000"/>
                  <a:lumOff val="35000"/>
                </a:schemeClr>
              </a:solidFill>
              <a:latin typeface="Adobe Garamond Pro Bold" panose="02020702060506020403" charset="0"/>
              <a:ea typeface="Arial" panose="020B0604020202020204" pitchFamily="34" charset="0"/>
              <a:cs typeface="Adobe Garamond Pro Bold" panose="02020702060506020403" charset="0"/>
              <a:sym typeface="+mn-ea"/>
            </a:endParaRPr>
          </a:p>
        </p:txBody>
      </p:sp>
      <p:sp>
        <p:nvSpPr>
          <p:cNvPr id="7" name="Text Box 6"/>
          <p:cNvSpPr txBox="1"/>
          <p:nvPr/>
        </p:nvSpPr>
        <p:spPr>
          <a:xfrm>
            <a:off x="269240" y="766445"/>
            <a:ext cx="3282950" cy="583565"/>
          </a:xfrm>
          <a:prstGeom prst="rect">
            <a:avLst/>
          </a:prstGeom>
          <a:noFill/>
        </p:spPr>
        <p:txBody>
          <a:bodyPr wrap="none" rtlCol="0">
            <a:spAutoFit/>
          </a:bodyPr>
          <a:p>
            <a:r>
              <a:rPr lang="en-US" sz="3200">
                <a:latin typeface="Adreena Script Demo" charset="0"/>
                <a:cs typeface="Adreena Script Demo" charset="0"/>
              </a:rPr>
              <a:t>Business Legality</a:t>
            </a:r>
            <a:endParaRPr lang="en-US" sz="3200">
              <a:latin typeface="Adreena Script Demo" charset="0"/>
              <a:cs typeface="Adreena Script Demo"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17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6" grpId="0"/>
      <p:bldP spid="11" grpId="0" bldLvl="0" animBg="1"/>
      <p:bldP spid="12" grpId="0" bldLvl="0" animBg="1"/>
      <p:bldP spid="14" grpId="0"/>
      <p:bldP spid="16"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0" y="640080"/>
            <a:ext cx="12191365" cy="5577205"/>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 name="Text Box 1"/>
          <p:cNvSpPr txBox="1"/>
          <p:nvPr/>
        </p:nvSpPr>
        <p:spPr>
          <a:xfrm>
            <a:off x="515620" y="1011555"/>
            <a:ext cx="3098165" cy="768350"/>
          </a:xfrm>
          <a:prstGeom prst="rect">
            <a:avLst/>
          </a:prstGeom>
          <a:noFill/>
        </p:spPr>
        <p:txBody>
          <a:bodyPr wrap="none" rtlCol="0">
            <a:spAutoFit/>
          </a:bodyPr>
          <a:p>
            <a:r>
              <a:rPr lang="en-US" sz="4400">
                <a:latin typeface="Adreena Script Demo" charset="0"/>
                <a:cs typeface="Adreena Script Demo" charset="0"/>
              </a:rPr>
              <a:t>Our Product</a:t>
            </a:r>
            <a:endParaRPr lang="en-US" sz="4400">
              <a:latin typeface="Adreena Script Demo" charset="0"/>
              <a:cs typeface="Adreena Script Demo" charset="0"/>
            </a:endParaRPr>
          </a:p>
        </p:txBody>
      </p:sp>
      <p:cxnSp>
        <p:nvCxnSpPr>
          <p:cNvPr id="3" name="Straight Connector 2"/>
          <p:cNvCxnSpPr/>
          <p:nvPr/>
        </p:nvCxnSpPr>
        <p:spPr>
          <a:xfrm>
            <a:off x="457200" y="1906270"/>
            <a:ext cx="3232785" cy="14605"/>
          </a:xfrm>
          <a:prstGeom prst="line">
            <a:avLst/>
          </a:prstGeom>
          <a:ln w="28575" cmpd="dbl">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descr="17"/>
          <p:cNvPicPr>
            <a:picLocks noChangeAspect="1"/>
          </p:cNvPicPr>
          <p:nvPr/>
        </p:nvPicPr>
        <p:blipFill>
          <a:blip r:embed="rId1"/>
          <a:stretch>
            <a:fillRect/>
          </a:stretch>
        </p:blipFill>
        <p:spPr>
          <a:xfrm>
            <a:off x="1255395" y="2252345"/>
            <a:ext cx="3455035" cy="3455035"/>
          </a:xfrm>
          <a:prstGeom prst="rect">
            <a:avLst/>
          </a:prstGeom>
        </p:spPr>
      </p:pic>
      <p:sp>
        <p:nvSpPr>
          <p:cNvPr id="100" name="Text Box 99"/>
          <p:cNvSpPr txBox="1"/>
          <p:nvPr/>
        </p:nvSpPr>
        <p:spPr>
          <a:xfrm>
            <a:off x="5302250" y="2021205"/>
            <a:ext cx="6479540" cy="3415030"/>
          </a:xfrm>
          <a:prstGeom prst="rect">
            <a:avLst/>
          </a:prstGeom>
          <a:noFill/>
          <a:ln w="9525">
            <a:noFill/>
          </a:ln>
        </p:spPr>
        <p:txBody>
          <a:bodyPr wrap="square">
            <a:spAutoFit/>
          </a:bodyPr>
          <a:p>
            <a:pPr indent="457200"/>
            <a:r>
              <a:rPr lang="en-US" b="0">
                <a:solidFill>
                  <a:srgbClr val="000000"/>
                </a:solidFill>
                <a:latin typeface="Adobe Garamond Pro Bold" panose="02020702060506020403" charset="0"/>
                <a:cs typeface="Adobe Garamond Pro Bold" panose="02020702060506020403" charset="0"/>
              </a:rPr>
              <a:t>The food that we offer is many kinds of sambal. Currently we are innovating to make a food menu that comes from ingredients that are rarely used. Therefore, we created Sambal Doke or Banana Heart Sambal where our product is the first product in Indonesia. Our new product is manifested by the desire of the owner to increase the sale value of banana heart which has many health benefits for the body.</a:t>
            </a:r>
            <a:endParaRPr lang="en-US" b="0">
              <a:solidFill>
                <a:srgbClr val="000000"/>
              </a:solidFill>
              <a:latin typeface="Adobe Garamond Pro Bold" panose="02020702060506020403" charset="0"/>
              <a:cs typeface="Adobe Garamond Pro Bold" panose="02020702060506020403" charset="0"/>
            </a:endParaRPr>
          </a:p>
          <a:p>
            <a:pPr indent="457200"/>
            <a:endParaRPr lang="en-US" b="0">
              <a:solidFill>
                <a:srgbClr val="000000"/>
              </a:solidFill>
              <a:latin typeface="Adobe Garamond Pro Bold" panose="02020702060506020403" charset="0"/>
              <a:cs typeface="Adobe Garamond Pro Bold" panose="02020702060506020403" charset="0"/>
            </a:endParaRPr>
          </a:p>
          <a:p>
            <a:pPr indent="457200"/>
            <a:r>
              <a:rPr lang="en-US" b="0">
                <a:solidFill>
                  <a:srgbClr val="000000"/>
                </a:solidFill>
                <a:latin typeface="Adobe Garamond Pro Bold" panose="02020702060506020403" charset="0"/>
                <a:cs typeface="Adobe Garamond Pro Bold" panose="02020702060506020403" charset="0"/>
              </a:rPr>
              <a:t>With the selling price that relative low about 25.000/ bottle, we don't target on particular market but we hope we could sell the sambal doke that have a high standart of quality to every consumer that like to consume sambal.</a:t>
            </a:r>
            <a:endParaRPr lang="en-US" b="0">
              <a:solidFill>
                <a:srgbClr val="000000"/>
              </a:solidFill>
              <a:latin typeface="Adobe Garamond Pro Bold" panose="02020702060506020403" charset="0"/>
              <a:cs typeface="Adobe Garamond Pro Bold" panose="02020702060506020403"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635" y="2379980"/>
            <a:ext cx="12191365" cy="198374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 name="Text Box 1"/>
          <p:cNvSpPr txBox="1"/>
          <p:nvPr/>
        </p:nvSpPr>
        <p:spPr>
          <a:xfrm>
            <a:off x="3978910" y="2711450"/>
            <a:ext cx="4182110" cy="1106805"/>
          </a:xfrm>
          <a:prstGeom prst="rect">
            <a:avLst/>
          </a:prstGeom>
          <a:noFill/>
        </p:spPr>
        <p:txBody>
          <a:bodyPr wrap="none" rtlCol="0">
            <a:spAutoFit/>
          </a:bodyPr>
          <a:p>
            <a:r>
              <a:rPr lang="en-US" sz="6600">
                <a:ln/>
                <a:solidFill>
                  <a:schemeClr val="tx1"/>
                </a:solidFill>
                <a:effectLst>
                  <a:outerShdw blurRad="38100" dist="19050" dir="2700000" algn="tl" rotWithShape="0">
                    <a:schemeClr val="dk1">
                      <a:alpha val="40000"/>
                    </a:schemeClr>
                  </a:outerShdw>
                </a:effectLst>
                <a:latin typeface="Adreena Script Demo" charset="0"/>
                <a:cs typeface="Adreena Script Demo" charset="0"/>
              </a:rPr>
              <a:t>Thank You</a:t>
            </a:r>
            <a:endParaRPr lang="en-US" sz="6600">
              <a:ln/>
              <a:solidFill>
                <a:schemeClr val="tx1"/>
              </a:solidFill>
              <a:effectLst>
                <a:outerShdw blurRad="38100" dist="19050" dir="2700000" algn="tl" rotWithShape="0">
                  <a:schemeClr val="dk1">
                    <a:alpha val="40000"/>
                  </a:schemeClr>
                </a:outerShdw>
              </a:effectLst>
              <a:latin typeface="Adreena Script Demo" charset="0"/>
              <a:cs typeface="Adreena Script Demo" charset="0"/>
            </a:endParaRPr>
          </a:p>
        </p:txBody>
      </p:sp>
    </p:spTree>
  </p:cSld>
  <p:clrMapOvr>
    <a:masterClrMapping/>
  </p:clrMapOvr>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4.xml><?xml version="1.0" encoding="utf-8"?>
<p:tagLst xmlns:p="http://schemas.openxmlformats.org/presentationml/2006/main">
  <p:tag name="PA" val="v5.2.5"/>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1847</Words>
  <Application>WPS Presentation</Application>
  <PresentationFormat>Widescreen</PresentationFormat>
  <Paragraphs>57</Paragraphs>
  <Slides>7</Slides>
  <Notes>0</Notes>
  <HiddenSlides>0</HiddenSlides>
  <MMClips>0</MMClips>
  <ScaleCrop>false</ScaleCrop>
  <HeadingPairs>
    <vt:vector size="6" baseType="variant">
      <vt:variant>
        <vt:lpstr>已用的字体</vt:lpstr>
      </vt:variant>
      <vt:variant>
        <vt:i4>250</vt:i4>
      </vt:variant>
      <vt:variant>
        <vt:lpstr>主题</vt:lpstr>
      </vt:variant>
      <vt:variant>
        <vt:i4>1</vt:i4>
      </vt:variant>
      <vt:variant>
        <vt:lpstr>幻灯片标题</vt:lpstr>
      </vt:variant>
      <vt:variant>
        <vt:i4>7</vt:i4>
      </vt:variant>
    </vt:vector>
  </HeadingPairs>
  <TitlesOfParts>
    <vt:vector size="258" baseType="lpstr">
      <vt:lpstr>Arial</vt:lpstr>
      <vt:lpstr>SimSun</vt:lpstr>
      <vt:lpstr>Wingdings</vt:lpstr>
      <vt:lpstr>Calibri Light</vt:lpstr>
      <vt:lpstr>Calibri</vt:lpstr>
      <vt:lpstr>Microsoft YaHei</vt:lpstr>
      <vt:lpstr>Arial Unicode MS</vt:lpstr>
      <vt:lpstr>Adobe Garamond Pro Bold</vt:lpstr>
      <vt:lpstr>Copperplate Gothic Bold</vt:lpstr>
      <vt:lpstr>Adobe Heiti Std R</vt:lpstr>
      <vt:lpstr>ＤＦ中太楷書体</vt:lpstr>
      <vt:lpstr>BaskervilleSSi</vt:lpstr>
      <vt:lpstr>CooperExtObl-Heavy</vt:lpstr>
      <vt:lpstr>CooperExt-Heavy-Italic</vt:lpstr>
      <vt:lpstr>Oceanic Drift Gradient Italic</vt:lpstr>
      <vt:lpstr>Guitar Pro 5</vt:lpstr>
      <vt:lpstr>GuinnessExtraStout</vt:lpstr>
      <vt:lpstr>GuthrieCondensed</vt:lpstr>
      <vt:lpstr>Grouch BT</vt:lpstr>
      <vt:lpstr>ＤＦ明朝体W5</vt:lpstr>
      <vt:lpstr>Adobe Kaiti Std R</vt:lpstr>
      <vt:lpstr>Adobe Fangsong Std R</vt:lpstr>
      <vt:lpstr>Adobe Ming Std L</vt:lpstr>
      <vt:lpstr>Adobe Myungjo Std M</vt:lpstr>
      <vt:lpstr>Adobe Song Std L</vt:lpstr>
      <vt:lpstr>Batang</vt:lpstr>
      <vt:lpstr>DFGothic-EB</vt:lpstr>
      <vt:lpstr>DFMincho-SU</vt:lpstr>
      <vt:lpstr>DFPOP1-W9</vt:lpstr>
      <vt:lpstr>Kozuka Gothic Pro B</vt:lpstr>
      <vt:lpstr>Malgun Gothic</vt:lpstr>
      <vt:lpstr>Malgun Gothic Semilight</vt:lpstr>
      <vt:lpstr>Microsoft JhengHei</vt:lpstr>
      <vt:lpstr>Microsoft YaHei UI</vt:lpstr>
      <vt:lpstr>MingLiU_HKSCS-ExtB</vt:lpstr>
      <vt:lpstr>MingLiU-ExtB</vt:lpstr>
      <vt:lpstr>Microsoft YaHei UI Light</vt:lpstr>
      <vt:lpstr>NSimSun</vt:lpstr>
      <vt:lpstr>PMingLiU-ExtB</vt:lpstr>
      <vt:lpstr>1900.80.5</vt:lpstr>
      <vt:lpstr>84 Rock!</vt:lpstr>
      <vt:lpstr>A Lolita Scorned</vt:lpstr>
      <vt:lpstr>Aachen-Bold</vt:lpstr>
      <vt:lpstr>aaronfaces</vt:lpstr>
      <vt:lpstr>Abadi MT Condensed Light</vt:lpstr>
      <vt:lpstr>Abduction</vt:lpstr>
      <vt:lpstr>AcadEref</vt:lpstr>
      <vt:lpstr>AcanthusBlackSSi</vt:lpstr>
      <vt:lpstr>Acidic</vt:lpstr>
      <vt:lpstr>AdamGorry-Lights</vt:lpstr>
      <vt:lpstr>AddShade</vt:lpstr>
      <vt:lpstr>AderaDisplaySSi</vt:lpstr>
      <vt:lpstr>AdmisiDisplaySSi</vt:lpstr>
      <vt:lpstr>Adobe Caslon Pro</vt:lpstr>
      <vt:lpstr>Adobe Caslon Pro Bold</vt:lpstr>
      <vt:lpstr>Adreena Script Demo</vt:lpstr>
      <vt:lpstr>Aircruiser 3D</vt:lpstr>
      <vt:lpstr>Airbus Special</vt:lpstr>
      <vt:lpstr>Aircruiser</vt:lpstr>
      <vt:lpstr>Aircruiser 3D Italic</vt:lpstr>
      <vt:lpstr>Aircruiser Academy Italic</vt:lpstr>
      <vt:lpstr>Aircruiser Expanded</vt:lpstr>
      <vt:lpstr>Aircruiser Expanded Italic</vt:lpstr>
      <vt:lpstr>Airline Logos Past and Present</vt:lpstr>
      <vt:lpstr>AirfoilScriptSSi</vt:lpstr>
      <vt:lpstr>AladdinExpanded</vt:lpstr>
      <vt:lpstr>Albertus Extra Bold</vt:lpstr>
      <vt:lpstr>Albertus Medium</vt:lpstr>
      <vt:lpstr>Alfred 24</vt:lpstr>
      <vt:lpstr>Alfredo</vt:lpstr>
      <vt:lpstr>Algerian</vt:lpstr>
      <vt:lpstr>Aldine721 BT</vt:lpstr>
      <vt:lpstr>Zenzai Itache</vt:lpstr>
      <vt:lpstr>Wingdings 3</vt:lpstr>
      <vt:lpstr>Wide Latin</vt:lpstr>
      <vt:lpstr>Wild Growth</vt:lpstr>
      <vt:lpstr>Waltograph UI</vt:lpstr>
      <vt:lpstr>Vladimir Script</vt:lpstr>
      <vt:lpstr>Vivaldi</vt:lpstr>
      <vt:lpstr>Verdana</vt:lpstr>
      <vt:lpstr>Viner Hand ITC</vt:lpstr>
      <vt:lpstr>Tw Cen MT Condensed Extra Bold</vt:lpstr>
      <vt:lpstr>Tw Cen MT Condensed</vt:lpstr>
      <vt:lpstr>Tw Cen MT</vt:lpstr>
      <vt:lpstr>Trajan Pro</vt:lpstr>
      <vt:lpstr>Times New Roman</vt:lpstr>
      <vt:lpstr>Tekton Pro Ext</vt:lpstr>
      <vt:lpstr>Tempus Sans ITC</vt:lpstr>
      <vt:lpstr>Tekton Pro Cond</vt:lpstr>
      <vt:lpstr>Tekton Pro</vt:lpstr>
      <vt:lpstr>Symbol</vt:lpstr>
      <vt:lpstr>Sylfaen</vt:lpstr>
      <vt:lpstr>Swis721 BlkCn BT</vt:lpstr>
      <vt:lpstr>Swis721 Blk BT</vt:lpstr>
      <vt:lpstr>Stencil Std</vt:lpstr>
      <vt:lpstr>Stencil</vt:lpstr>
      <vt:lpstr>StarJedi Special Edition</vt:lpstr>
      <vt:lpstr>Star Jedi Outline</vt:lpstr>
      <vt:lpstr>Star Jedi Logo DoubleLine2</vt:lpstr>
      <vt:lpstr>Star Jedi Hollow</vt:lpstr>
      <vt:lpstr>Square721 BT</vt:lpstr>
      <vt:lpstr>Snap ITC</vt:lpstr>
      <vt:lpstr>Sitka Display</vt:lpstr>
      <vt:lpstr>Sitka Banner</vt:lpstr>
      <vt:lpstr>Showcard Gothic</vt:lpstr>
      <vt:lpstr>SF Sports Night Upright</vt:lpstr>
      <vt:lpstr>SF Sports Night NS</vt:lpstr>
      <vt:lpstr>SF Sports Night</vt:lpstr>
      <vt:lpstr>Segoe UI Semibold</vt:lpstr>
      <vt:lpstr>Segoe UI Semilight</vt:lpstr>
      <vt:lpstr>Segoe UI Historic</vt:lpstr>
      <vt:lpstr>Segoe UI Light</vt:lpstr>
      <vt:lpstr>Segoe UI Emoji</vt:lpstr>
      <vt:lpstr>Segoe Script</vt:lpstr>
      <vt:lpstr>Segoe Print</vt:lpstr>
      <vt:lpstr>Script MT Bold</vt:lpstr>
      <vt:lpstr>Samarkan</vt:lpstr>
      <vt:lpstr>RoundHand Free</vt:lpstr>
      <vt:lpstr>Rosewood Std Regular</vt:lpstr>
      <vt:lpstr>Rockwell Extra Bold</vt:lpstr>
      <vt:lpstr>Rockwell Condensed</vt:lpstr>
      <vt:lpstr>Rockwell</vt:lpstr>
      <vt:lpstr>Robbie Rocketpants</vt:lpstr>
      <vt:lpstr>Revolusi Timur Tengah</vt:lpstr>
      <vt:lpstr>Ravie</vt:lpstr>
      <vt:lpstr>Rage Italic</vt:lpstr>
      <vt:lpstr>Pristina</vt:lpstr>
      <vt:lpstr>Prestige Elite Std</vt:lpstr>
      <vt:lpstr>PR Uncial</vt:lpstr>
      <vt:lpstr>Poster Bodoni</vt:lpstr>
      <vt:lpstr>Poplar Std</vt:lpstr>
      <vt:lpstr>Poor Richard</vt:lpstr>
      <vt:lpstr>Playbill</vt:lpstr>
      <vt:lpstr>Plane Crash</vt:lpstr>
      <vt:lpstr>Pictorial Signature</vt:lpstr>
      <vt:lpstr>Perpetua Titling MT</vt:lpstr>
      <vt:lpstr>Perfect Dark (BRK)</vt:lpstr>
      <vt:lpstr>Papyrus</vt:lpstr>
      <vt:lpstr>Palatino Linotype</vt:lpstr>
      <vt:lpstr>Over There</vt:lpstr>
      <vt:lpstr>Orator Std</vt:lpstr>
      <vt:lpstr>OpTic Condensed</vt:lpstr>
      <vt:lpstr>OpTic</vt:lpstr>
      <vt:lpstr>Old English Text MT</vt:lpstr>
      <vt:lpstr>OCR-B 10 BT</vt:lpstr>
      <vt:lpstr>OCR A Extended</vt:lpstr>
      <vt:lpstr>OCR A Std</vt:lpstr>
      <vt:lpstr>Oceanic Drift Leftalic</vt:lpstr>
      <vt:lpstr>Oceanic Drift Laser Italic</vt:lpstr>
      <vt:lpstr>Oceanic Drift Chrome Italic</vt:lpstr>
      <vt:lpstr>Oceanic Drift Condensed</vt:lpstr>
      <vt:lpstr>Oceanic Drift Bold Italic</vt:lpstr>
      <vt:lpstr>Nueva Std Cond</vt:lpstr>
      <vt:lpstr>Niagara Engraved</vt:lpstr>
      <vt:lpstr>Niagara Solid</vt:lpstr>
      <vt:lpstr>NewsGoth Cn BT</vt:lpstr>
      <vt:lpstr>News706 BT</vt:lpstr>
      <vt:lpstr>News701 BT</vt:lpstr>
      <vt:lpstr>NewsGoth BT</vt:lpstr>
      <vt:lpstr>N-Gage</vt:lpstr>
      <vt:lpstr>Myriad Pro Light</vt:lpstr>
      <vt:lpstr>MV Boli</vt:lpstr>
      <vt:lpstr>Monotype Corsiva</vt:lpstr>
      <vt:lpstr>Mistral</vt:lpstr>
      <vt:lpstr>Modern No. 20</vt:lpstr>
      <vt:lpstr>Minion Pro SmBd</vt:lpstr>
      <vt:lpstr>Minion Pro Med</vt:lpstr>
      <vt:lpstr>Minion Pro Cond</vt:lpstr>
      <vt:lpstr>Minion Pro</vt:lpstr>
      <vt:lpstr>Microsoft Yi Baiti</vt:lpstr>
      <vt:lpstr>Microsoft Tai Le</vt:lpstr>
      <vt:lpstr>Microsoft Sans Serif</vt:lpstr>
      <vt:lpstr>Microsoft PhagsPa</vt:lpstr>
      <vt:lpstr>Microsoft New Tai Lue</vt:lpstr>
      <vt:lpstr>Mesquite Std</vt:lpstr>
      <vt:lpstr>Microsoft Himalaya</vt:lpstr>
      <vt:lpstr>Megatron Hollow</vt:lpstr>
      <vt:lpstr>Megatron Condensed</vt:lpstr>
      <vt:lpstr>Matura MT Script Capitals</vt:lpstr>
      <vt:lpstr>Marguerite</vt:lpstr>
      <vt:lpstr>Lucida Sans</vt:lpstr>
      <vt:lpstr>Lucida Sans Typewriter</vt:lpstr>
      <vt:lpstr>Lucida Fax</vt:lpstr>
      <vt:lpstr>Lucida Handwriting</vt:lpstr>
      <vt:lpstr>Lucida Calligraphy</vt:lpstr>
      <vt:lpstr>Lithos Pro Regular</vt:lpstr>
      <vt:lpstr>Liberty Island Outline Italic</vt:lpstr>
      <vt:lpstr>Liberty Island</vt:lpstr>
      <vt:lpstr>Letter Gothic Std</vt:lpstr>
      <vt:lpstr>Leelawadee UI Semilight</vt:lpstr>
      <vt:lpstr>Leelawadee UI</vt:lpstr>
      <vt:lpstr>Lasting Love</vt:lpstr>
      <vt:lpstr>Kunstler Script</vt:lpstr>
      <vt:lpstr>Kristen ITC</vt:lpstr>
      <vt:lpstr>Kraash Black</vt:lpstr>
      <vt:lpstr>Kraash</vt:lpstr>
      <vt:lpstr>Kievit Offc Pro</vt:lpstr>
      <vt:lpstr>Kids Play</vt:lpstr>
      <vt:lpstr>Kaufmann BT</vt:lpstr>
      <vt:lpstr>Karate</vt:lpstr>
      <vt:lpstr>Juice ITC</vt:lpstr>
      <vt:lpstr>Justice by Dirt2</vt:lpstr>
      <vt:lpstr>Jokerman</vt:lpstr>
      <vt:lpstr>JFRockSolid</vt:lpstr>
      <vt:lpstr>Javanese Text</vt:lpstr>
      <vt:lpstr>JFRockOutcrop</vt:lpstr>
      <vt:lpstr>Japanese</vt:lpstr>
      <vt:lpstr>ITC Zapf Dingbats</vt:lpstr>
      <vt:lpstr>ITC Zapf Chancery</vt:lpstr>
      <vt:lpstr>Irish Grover</vt:lpstr>
      <vt:lpstr>ITC Avant Garde Gothic</vt:lpstr>
      <vt:lpstr>Informal Roman</vt:lpstr>
      <vt:lpstr>Ink Free</vt:lpstr>
      <vt:lpstr>Kozuka Gothic Pro L</vt:lpstr>
      <vt:lpstr>Kozuka Mincho Pro L</vt:lpstr>
      <vt:lpstr>Microsoft JhengHei Light</vt:lpstr>
      <vt:lpstr>SimSun-ExtB</vt:lpstr>
      <vt:lpstr>215000E</vt:lpstr>
      <vt:lpstr>Advert</vt:lpstr>
      <vt:lpstr>AIGDT</vt:lpstr>
      <vt:lpstr>Aircruiser Gradient</vt:lpstr>
      <vt:lpstr>Aircruiser Italic</vt:lpstr>
      <vt:lpstr>Albertus</vt:lpstr>
      <vt:lpstr>AlgerianBasD</vt:lpstr>
      <vt:lpstr>Alhambra</vt:lpstr>
      <vt:lpstr>Alpha Silouettes 3</vt:lpstr>
      <vt:lpstr>Alpha-Silouettes 2</vt:lpstr>
      <vt:lpstr>AmdtSymbols</vt:lpstr>
      <vt:lpstr>Americana XBd BT</vt:lpstr>
      <vt:lpstr>AMGDT</vt:lpstr>
      <vt:lpstr>Andriko</vt:lpstr>
      <vt:lpstr>Angelina</vt:lpstr>
      <vt:lpstr>Annifont</vt:lpstr>
      <vt:lpstr>AngryBirds</vt:lpstr>
      <vt:lpstr>AnthologY</vt:lpstr>
      <vt:lpstr>ArabDances</vt:lpstr>
      <vt:lpstr>Arabolical</vt:lpstr>
      <vt:lpstr>Arena Condensed</vt:lpstr>
      <vt:lpstr>Arial Narrow</vt:lpstr>
      <vt:lpstr>Armorhide Oblique</vt:lpstr>
      <vt:lpstr>Army Hollow Thin</vt:lpstr>
      <vt:lpstr>Army Hollow Wide</vt:lpstr>
      <vt:lpstr>Arno Pro</vt:lpstr>
      <vt:lpstr>ArmyStamp</vt:lpstr>
      <vt:lpstr>Arno Pro Light Display</vt:lpstr>
      <vt:lpstr>Arriba</vt:lpstr>
      <vt:lpstr>AxiomaticSSi</vt:lpstr>
      <vt:lpstr>Babelfish</vt:lpstr>
      <vt:lpstr>Bagpack</vt:lpstr>
      <vt:lpstr>Bahnschrift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feliciatjioe</cp:lastModifiedBy>
  <cp:revision>1</cp:revision>
  <dcterms:created xsi:type="dcterms:W3CDTF">2020-09-20T13:21:59Z</dcterms:created>
  <dcterms:modified xsi:type="dcterms:W3CDTF">2020-09-20T13:22:00Z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