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38"/>
    <p:restoredTop sz="94674"/>
  </p:normalViewPr>
  <p:slideViewPr>
    <p:cSldViewPr snapToGrid="0" snapToObjects="1">
      <p:cViewPr varScale="1">
        <p:scale>
          <a:sx n="124" d="100"/>
          <a:sy n="124" d="100"/>
        </p:scale>
        <p:origin x="5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E1BB02-B9CC-714C-BE98-29D6CE9D98E1}" type="datetimeFigureOut">
              <a:rPr lang="en-US" smtClean="0"/>
              <a:t>9/22/20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3634D-2558-2540-8D6A-9CCC9CF7349A}" type="slidenum">
              <a:rPr lang="en-US" smtClean="0"/>
              <a:t>‹#›</a:t>
            </a:fld>
            <a:endParaRPr lang="en-US"/>
          </a:p>
        </p:txBody>
      </p:sp>
    </p:spTree>
    <p:extLst>
      <p:ext uri="{BB962C8B-B14F-4D97-AF65-F5344CB8AC3E}">
        <p14:creationId xmlns:p14="http://schemas.microsoft.com/office/powerpoint/2010/main" val="2822023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03634D-2558-2540-8D6A-9CCC9CF7349A}" type="slidenum">
              <a:rPr lang="en-US" smtClean="0"/>
              <a:t>3</a:t>
            </a:fld>
            <a:endParaRPr lang="en-US"/>
          </a:p>
        </p:txBody>
      </p:sp>
    </p:spTree>
    <p:extLst>
      <p:ext uri="{BB962C8B-B14F-4D97-AF65-F5344CB8AC3E}">
        <p14:creationId xmlns:p14="http://schemas.microsoft.com/office/powerpoint/2010/main" val="3537911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321E4387-6BAF-4C4D-997E-78FA9D4F779F}" type="datetimeFigureOut">
              <a:rPr lang="en-US" smtClean="0"/>
              <a:t>9/22/20</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1A8F187A-2FCF-0543-A9CA-EADFECEDB5F4}"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40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1E4387-6BAF-4C4D-997E-78FA9D4F779F}" type="datetimeFigureOut">
              <a:rPr lang="en-US" smtClean="0"/>
              <a:t>9/22/20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F187A-2FCF-0543-A9CA-EADFECEDB5F4}" type="slidenum">
              <a:rPr lang="en-US" smtClean="0"/>
              <a:t>‹#›</a:t>
            </a:fld>
            <a:endParaRPr lang="en-US"/>
          </a:p>
        </p:txBody>
      </p:sp>
    </p:spTree>
    <p:extLst>
      <p:ext uri="{BB962C8B-B14F-4D97-AF65-F5344CB8AC3E}">
        <p14:creationId xmlns:p14="http://schemas.microsoft.com/office/powerpoint/2010/main" val="1642452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1E4387-6BAF-4C4D-997E-78FA9D4F779F}" type="datetimeFigureOut">
              <a:rPr lang="en-US" smtClean="0"/>
              <a:t>9/22/20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F187A-2FCF-0543-A9CA-EADFECEDB5F4}" type="slidenum">
              <a:rPr lang="en-US" smtClean="0"/>
              <a:t>‹#›</a:t>
            </a:fld>
            <a:endParaRPr lang="en-US"/>
          </a:p>
        </p:txBody>
      </p:sp>
    </p:spTree>
    <p:extLst>
      <p:ext uri="{BB962C8B-B14F-4D97-AF65-F5344CB8AC3E}">
        <p14:creationId xmlns:p14="http://schemas.microsoft.com/office/powerpoint/2010/main" val="133077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1E4387-6BAF-4C4D-997E-78FA9D4F779F}" type="datetimeFigureOut">
              <a:rPr lang="en-US" smtClean="0"/>
              <a:t>9/22/20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F187A-2FCF-0543-A9CA-EADFECEDB5F4}" type="slidenum">
              <a:rPr lang="en-US" smtClean="0"/>
              <a:t>‹#›</a:t>
            </a:fld>
            <a:endParaRPr lang="en-US"/>
          </a:p>
        </p:txBody>
      </p:sp>
    </p:spTree>
    <p:extLst>
      <p:ext uri="{BB962C8B-B14F-4D97-AF65-F5344CB8AC3E}">
        <p14:creationId xmlns:p14="http://schemas.microsoft.com/office/powerpoint/2010/main" val="82866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321E4387-6BAF-4C4D-997E-78FA9D4F779F}" type="datetimeFigureOut">
              <a:rPr lang="en-US" smtClean="0"/>
              <a:t>9/22/20</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1A8F187A-2FCF-0543-A9CA-EADFECEDB5F4}"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540032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1E4387-6BAF-4C4D-997E-78FA9D4F779F}" type="datetimeFigureOut">
              <a:rPr lang="en-US" smtClean="0"/>
              <a:t>9/22/20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F187A-2FCF-0543-A9CA-EADFECEDB5F4}" type="slidenum">
              <a:rPr lang="en-US" smtClean="0"/>
              <a:t>‹#›</a:t>
            </a:fld>
            <a:endParaRPr lang="en-US"/>
          </a:p>
        </p:txBody>
      </p:sp>
    </p:spTree>
    <p:extLst>
      <p:ext uri="{BB962C8B-B14F-4D97-AF65-F5344CB8AC3E}">
        <p14:creationId xmlns:p14="http://schemas.microsoft.com/office/powerpoint/2010/main" val="33306886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1E4387-6BAF-4C4D-997E-78FA9D4F779F}" type="datetimeFigureOut">
              <a:rPr lang="en-US" smtClean="0"/>
              <a:t>9/22/20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F187A-2FCF-0543-A9CA-EADFECEDB5F4}" type="slidenum">
              <a:rPr lang="en-US" smtClean="0"/>
              <a:t>‹#›</a:t>
            </a:fld>
            <a:endParaRPr lang="en-US"/>
          </a:p>
        </p:txBody>
      </p:sp>
    </p:spTree>
    <p:extLst>
      <p:ext uri="{BB962C8B-B14F-4D97-AF65-F5344CB8AC3E}">
        <p14:creationId xmlns:p14="http://schemas.microsoft.com/office/powerpoint/2010/main" val="333604947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1E4387-6BAF-4C4D-997E-78FA9D4F779F}" type="datetimeFigureOut">
              <a:rPr lang="en-US" smtClean="0"/>
              <a:t>9/22/20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F187A-2FCF-0543-A9CA-EADFECEDB5F4}" type="slidenum">
              <a:rPr lang="en-US" smtClean="0"/>
              <a:t>‹#›</a:t>
            </a:fld>
            <a:endParaRPr lang="en-US"/>
          </a:p>
        </p:txBody>
      </p:sp>
    </p:spTree>
    <p:extLst>
      <p:ext uri="{BB962C8B-B14F-4D97-AF65-F5344CB8AC3E}">
        <p14:creationId xmlns:p14="http://schemas.microsoft.com/office/powerpoint/2010/main" val="134192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E4387-6BAF-4C4D-997E-78FA9D4F779F}" type="datetimeFigureOut">
              <a:rPr lang="en-US" smtClean="0"/>
              <a:t>9/22/20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F187A-2FCF-0543-A9CA-EADFECEDB5F4}" type="slidenum">
              <a:rPr lang="en-US" smtClean="0"/>
              <a:t>‹#›</a:t>
            </a:fld>
            <a:endParaRPr lang="en-US"/>
          </a:p>
        </p:txBody>
      </p:sp>
    </p:spTree>
    <p:extLst>
      <p:ext uri="{BB962C8B-B14F-4D97-AF65-F5344CB8AC3E}">
        <p14:creationId xmlns:p14="http://schemas.microsoft.com/office/powerpoint/2010/main" val="1478450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321E4387-6BAF-4C4D-997E-78FA9D4F779F}" type="datetimeFigureOut">
              <a:rPr lang="en-US" smtClean="0"/>
              <a:t>9/22/20</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1A8F187A-2FCF-0543-A9CA-EADFECEDB5F4}"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641497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321E4387-6BAF-4C4D-997E-78FA9D4F779F}" type="datetimeFigureOut">
              <a:rPr lang="en-US" smtClean="0"/>
              <a:t>9/22/20</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1A8F187A-2FCF-0543-A9CA-EADFECEDB5F4}"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914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321E4387-6BAF-4C4D-997E-78FA9D4F779F}" type="datetimeFigureOut">
              <a:rPr lang="en-US" smtClean="0"/>
              <a:t>9/22/20</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1A8F187A-2FCF-0543-A9CA-EADFECEDB5F4}"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33811797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A9B27B-59FF-104E-93F9-E77C0ED40B42}"/>
              </a:ext>
            </a:extLst>
          </p:cNvPr>
          <p:cNvSpPr txBox="1"/>
          <p:nvPr/>
        </p:nvSpPr>
        <p:spPr>
          <a:xfrm>
            <a:off x="2748338" y="1089061"/>
            <a:ext cx="3811710" cy="1077218"/>
          </a:xfrm>
          <a:prstGeom prst="rect">
            <a:avLst/>
          </a:prstGeom>
          <a:noFill/>
        </p:spPr>
        <p:txBody>
          <a:bodyPr wrap="square" rtlCol="0">
            <a:spAutoFit/>
          </a:bodyPr>
          <a:lstStyle/>
          <a:p>
            <a:pPr algn="ctr"/>
            <a:r>
              <a:rPr lang="en-US" sz="3200" dirty="0"/>
              <a:t>COMPANY </a:t>
            </a:r>
          </a:p>
          <a:p>
            <a:pPr algn="ctr"/>
            <a:r>
              <a:rPr lang="en-US" sz="3200" dirty="0"/>
              <a:t>PROFILE</a:t>
            </a:r>
          </a:p>
        </p:txBody>
      </p:sp>
      <p:pic>
        <p:nvPicPr>
          <p:cNvPr id="5" name="Picture 4">
            <a:extLst>
              <a:ext uri="{FF2B5EF4-FFF2-40B4-BE49-F238E27FC236}">
                <a16:creationId xmlns:a16="http://schemas.microsoft.com/office/drawing/2014/main" id="{3A33C8AE-8240-F74E-9EE0-F10FDB45E76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1936" y="2166279"/>
            <a:ext cx="2384514" cy="2558516"/>
          </a:xfrm>
          <a:prstGeom prst="rect">
            <a:avLst/>
          </a:prstGeom>
          <a:noFill/>
          <a:ln>
            <a:noFill/>
          </a:ln>
        </p:spPr>
      </p:pic>
      <p:sp>
        <p:nvSpPr>
          <p:cNvPr id="6" name="TextBox 5">
            <a:extLst>
              <a:ext uri="{FF2B5EF4-FFF2-40B4-BE49-F238E27FC236}">
                <a16:creationId xmlns:a16="http://schemas.microsoft.com/office/drawing/2014/main" id="{007C29DB-F032-7D43-B41B-EDE306A247B8}"/>
              </a:ext>
            </a:extLst>
          </p:cNvPr>
          <p:cNvSpPr txBox="1"/>
          <p:nvPr/>
        </p:nvSpPr>
        <p:spPr>
          <a:xfrm>
            <a:off x="3626663" y="4724795"/>
            <a:ext cx="2055059" cy="830997"/>
          </a:xfrm>
          <a:prstGeom prst="rect">
            <a:avLst/>
          </a:prstGeom>
          <a:noFill/>
        </p:spPr>
        <p:txBody>
          <a:bodyPr wrap="square" rtlCol="0">
            <a:spAutoFit/>
          </a:bodyPr>
          <a:lstStyle/>
          <a:p>
            <a:pPr algn="ctr"/>
            <a:r>
              <a:rPr lang="en-US" sz="2400" i="1" dirty="0"/>
              <a:t>Produced by </a:t>
            </a:r>
          </a:p>
          <a:p>
            <a:pPr algn="ctr"/>
            <a:r>
              <a:rPr lang="en-US" sz="2400" i="1" dirty="0"/>
              <a:t>CV </a:t>
            </a:r>
            <a:r>
              <a:rPr lang="en-US" sz="2400" i="1" dirty="0" err="1"/>
              <a:t>Indrajaya</a:t>
            </a:r>
            <a:endParaRPr lang="en-US" sz="2400" i="1" dirty="0"/>
          </a:p>
        </p:txBody>
      </p:sp>
      <p:sp>
        <p:nvSpPr>
          <p:cNvPr id="7" name="TextBox 6">
            <a:extLst>
              <a:ext uri="{FF2B5EF4-FFF2-40B4-BE49-F238E27FC236}">
                <a16:creationId xmlns:a16="http://schemas.microsoft.com/office/drawing/2014/main" id="{F709D979-764E-1244-8859-63F3EC368B55}"/>
              </a:ext>
            </a:extLst>
          </p:cNvPr>
          <p:cNvSpPr txBox="1"/>
          <p:nvPr/>
        </p:nvSpPr>
        <p:spPr>
          <a:xfrm>
            <a:off x="7238142" y="5920457"/>
            <a:ext cx="2794456" cy="830997"/>
          </a:xfrm>
          <a:prstGeom prst="rect">
            <a:avLst/>
          </a:prstGeom>
          <a:noFill/>
        </p:spPr>
        <p:txBody>
          <a:bodyPr wrap="square" rtlCol="0">
            <a:spAutoFit/>
          </a:bodyPr>
          <a:lstStyle/>
          <a:p>
            <a:r>
              <a:rPr lang="en-US" sz="1200" dirty="0"/>
              <a:t>Phone: 08123456789</a:t>
            </a:r>
          </a:p>
          <a:p>
            <a:r>
              <a:rPr lang="en-US" sz="1200" dirty="0"/>
              <a:t>Villa Bukit Mas Paris Sb1</a:t>
            </a:r>
          </a:p>
          <a:p>
            <a:r>
              <a:rPr lang="en-US" sz="1200" dirty="0"/>
              <a:t>Facebook @</a:t>
            </a:r>
            <a:r>
              <a:rPr lang="en-US" sz="1200" dirty="0" err="1"/>
              <a:t>cvindrajaya.id</a:t>
            </a:r>
            <a:endParaRPr lang="en-US" sz="1200" dirty="0"/>
          </a:p>
          <a:p>
            <a:r>
              <a:rPr lang="en-US" sz="1200" dirty="0"/>
              <a:t>Instagram @</a:t>
            </a:r>
            <a:r>
              <a:rPr lang="en-US" sz="1200" dirty="0" err="1"/>
              <a:t>cvindrajaya.id</a:t>
            </a:r>
            <a:endParaRPr lang="en-US" sz="1200" dirty="0"/>
          </a:p>
        </p:txBody>
      </p:sp>
      <p:sp>
        <p:nvSpPr>
          <p:cNvPr id="8" name="TextBox 7">
            <a:extLst>
              <a:ext uri="{FF2B5EF4-FFF2-40B4-BE49-F238E27FC236}">
                <a16:creationId xmlns:a16="http://schemas.microsoft.com/office/drawing/2014/main" id="{21E61F06-23AE-5540-8CE2-166703F7E9F1}"/>
              </a:ext>
            </a:extLst>
          </p:cNvPr>
          <p:cNvSpPr txBox="1"/>
          <p:nvPr/>
        </p:nvSpPr>
        <p:spPr>
          <a:xfrm>
            <a:off x="3174772" y="6289789"/>
            <a:ext cx="2794456" cy="461665"/>
          </a:xfrm>
          <a:prstGeom prst="rect">
            <a:avLst/>
          </a:prstGeom>
          <a:noFill/>
        </p:spPr>
        <p:txBody>
          <a:bodyPr wrap="square" rtlCol="0">
            <a:spAutoFit/>
          </a:bodyPr>
          <a:lstStyle/>
          <a:p>
            <a:pPr algn="ctr"/>
            <a:r>
              <a:rPr lang="en-US" sz="2400" dirty="0"/>
              <a:t>By: Indra </a:t>
            </a:r>
            <a:r>
              <a:rPr lang="en-US" sz="2400" dirty="0" err="1"/>
              <a:t>Prasetya</a:t>
            </a:r>
            <a:endParaRPr lang="en-US" sz="2400" dirty="0"/>
          </a:p>
        </p:txBody>
      </p:sp>
    </p:spTree>
    <p:extLst>
      <p:ext uri="{BB962C8B-B14F-4D97-AF65-F5344CB8AC3E}">
        <p14:creationId xmlns:p14="http://schemas.microsoft.com/office/powerpoint/2010/main" val="387419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4FAA-E44A-F945-B49E-3D8B6D25028D}"/>
              </a:ext>
            </a:extLst>
          </p:cNvPr>
          <p:cNvSpPr>
            <a:spLocks noGrp="1"/>
          </p:cNvSpPr>
          <p:nvPr>
            <p:ph type="title"/>
          </p:nvPr>
        </p:nvSpPr>
        <p:spPr>
          <a:xfrm>
            <a:off x="2463020" y="647272"/>
            <a:ext cx="6140303" cy="1869897"/>
          </a:xfrm>
        </p:spPr>
        <p:txBody>
          <a:bodyPr>
            <a:normAutofit/>
          </a:bodyPr>
          <a:lstStyle/>
          <a:p>
            <a:r>
              <a:rPr lang="en-US" sz="4000" dirty="0"/>
              <a:t>About the </a:t>
            </a:r>
            <a:br>
              <a:rPr lang="en-US" sz="4000" dirty="0"/>
            </a:br>
            <a:r>
              <a:rPr lang="en-US" sz="6600" dirty="0"/>
              <a:t>company</a:t>
            </a:r>
            <a:endParaRPr lang="en-US" sz="4000" dirty="0"/>
          </a:p>
        </p:txBody>
      </p:sp>
      <p:sp>
        <p:nvSpPr>
          <p:cNvPr id="4" name="TextBox 3">
            <a:extLst>
              <a:ext uri="{FF2B5EF4-FFF2-40B4-BE49-F238E27FC236}">
                <a16:creationId xmlns:a16="http://schemas.microsoft.com/office/drawing/2014/main" id="{D3876A66-12FF-1D49-B7E0-5378B6297750}"/>
              </a:ext>
            </a:extLst>
          </p:cNvPr>
          <p:cNvSpPr txBox="1"/>
          <p:nvPr/>
        </p:nvSpPr>
        <p:spPr>
          <a:xfrm>
            <a:off x="2803561" y="2845942"/>
            <a:ext cx="5799762" cy="2862322"/>
          </a:xfrm>
          <a:prstGeom prst="rect">
            <a:avLst/>
          </a:prstGeom>
          <a:noFill/>
        </p:spPr>
        <p:txBody>
          <a:bodyPr wrap="square" rtlCol="0">
            <a:spAutoFit/>
          </a:bodyPr>
          <a:lstStyle/>
          <a:p>
            <a:r>
              <a:rPr lang="en-US" dirty="0">
                <a:solidFill>
                  <a:schemeClr val="bg2">
                    <a:lumMod val="10000"/>
                    <a:lumOff val="90000"/>
                  </a:schemeClr>
                </a:solidFill>
              </a:rPr>
              <a:t>CV. </a:t>
            </a:r>
            <a:r>
              <a:rPr lang="en-US" dirty="0" err="1">
                <a:solidFill>
                  <a:schemeClr val="bg2">
                    <a:lumMod val="10000"/>
                    <a:lumOff val="90000"/>
                  </a:schemeClr>
                </a:solidFill>
              </a:rPr>
              <a:t>Indrajaya</a:t>
            </a:r>
            <a:r>
              <a:rPr lang="en-US" dirty="0">
                <a:solidFill>
                  <a:schemeClr val="bg2">
                    <a:lumMod val="10000"/>
                    <a:lumOff val="90000"/>
                  </a:schemeClr>
                </a:solidFill>
              </a:rPr>
              <a:t> is a company concerned in food and beverage. One of our products is “</a:t>
            </a:r>
            <a:r>
              <a:rPr lang="en-US" dirty="0" err="1">
                <a:solidFill>
                  <a:schemeClr val="bg2">
                    <a:lumMod val="10000"/>
                    <a:lumOff val="90000"/>
                  </a:schemeClr>
                </a:solidFill>
              </a:rPr>
              <a:t>Monju</a:t>
            </a:r>
            <a:r>
              <a:rPr lang="en-US" dirty="0">
                <a:solidFill>
                  <a:schemeClr val="bg2">
                    <a:lumMod val="10000"/>
                    <a:lumOff val="90000"/>
                  </a:schemeClr>
                </a:solidFill>
              </a:rPr>
              <a:t>”. </a:t>
            </a:r>
            <a:r>
              <a:rPr lang="en-US" dirty="0" err="1">
                <a:solidFill>
                  <a:schemeClr val="bg2">
                    <a:lumMod val="10000"/>
                    <a:lumOff val="90000"/>
                  </a:schemeClr>
                </a:solidFill>
              </a:rPr>
              <a:t>Monju</a:t>
            </a:r>
            <a:r>
              <a:rPr lang="en-US" dirty="0">
                <a:solidFill>
                  <a:schemeClr val="bg2">
                    <a:lumMod val="10000"/>
                    <a:lumOff val="90000"/>
                  </a:schemeClr>
                </a:solidFill>
              </a:rPr>
              <a:t> is a cheese that made from almond as main ingredient, the first vegan cheese in Indonesia. </a:t>
            </a:r>
            <a:endParaRPr lang="en-ID" dirty="0">
              <a:solidFill>
                <a:schemeClr val="bg2">
                  <a:lumMod val="10000"/>
                  <a:lumOff val="90000"/>
                </a:schemeClr>
              </a:solidFill>
            </a:endParaRPr>
          </a:p>
          <a:p>
            <a:endParaRPr lang="en-US" dirty="0">
              <a:solidFill>
                <a:schemeClr val="bg2">
                  <a:lumMod val="10000"/>
                  <a:lumOff val="90000"/>
                </a:schemeClr>
              </a:solidFill>
            </a:endParaRPr>
          </a:p>
          <a:p>
            <a:pPr algn="r"/>
            <a:r>
              <a:rPr lang="en-US" dirty="0">
                <a:solidFill>
                  <a:schemeClr val="bg2">
                    <a:lumMod val="10000"/>
                    <a:lumOff val="90000"/>
                  </a:schemeClr>
                </a:solidFill>
              </a:rPr>
              <a:t>We are inspired by someone who cannot eat the dairy products because of healthy lifestyle, on diet program, or vegan and we create this product for them. Besides, we also want to maximize the advantage of almond, not only as snack, as topping but now almond can be enjoyed as cheese.</a:t>
            </a:r>
            <a:r>
              <a:rPr lang="en-ID" dirty="0">
                <a:solidFill>
                  <a:schemeClr val="bg2">
                    <a:lumMod val="10000"/>
                    <a:lumOff val="90000"/>
                  </a:schemeClr>
                </a:solidFill>
              </a:rPr>
              <a:t> </a:t>
            </a:r>
            <a:endParaRPr lang="en-US" dirty="0">
              <a:solidFill>
                <a:schemeClr val="bg2">
                  <a:lumMod val="10000"/>
                  <a:lumOff val="90000"/>
                </a:schemeClr>
              </a:solidFill>
            </a:endParaRPr>
          </a:p>
        </p:txBody>
      </p:sp>
    </p:spTree>
    <p:extLst>
      <p:ext uri="{BB962C8B-B14F-4D97-AF65-F5344CB8AC3E}">
        <p14:creationId xmlns:p14="http://schemas.microsoft.com/office/powerpoint/2010/main" val="221709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C17A-1C1C-0448-896C-86F32F86B4CE}"/>
              </a:ext>
            </a:extLst>
          </p:cNvPr>
          <p:cNvSpPr>
            <a:spLocks noGrp="1"/>
          </p:cNvSpPr>
          <p:nvPr>
            <p:ph type="title"/>
          </p:nvPr>
        </p:nvSpPr>
        <p:spPr>
          <a:xfrm>
            <a:off x="938758" y="382385"/>
            <a:ext cx="7633742" cy="1353948"/>
          </a:xfrm>
        </p:spPr>
        <p:txBody>
          <a:bodyPr>
            <a:normAutofit fontScale="90000"/>
          </a:bodyPr>
          <a:lstStyle/>
          <a:p>
            <a:r>
              <a:rPr lang="en-US" sz="4000" dirty="0"/>
              <a:t>More about the</a:t>
            </a:r>
            <a:br>
              <a:rPr lang="en-US" dirty="0"/>
            </a:br>
            <a:r>
              <a:rPr lang="en-US" sz="6700" dirty="0"/>
              <a:t>company</a:t>
            </a:r>
            <a:endParaRPr lang="en-US" dirty="0"/>
          </a:p>
        </p:txBody>
      </p:sp>
      <p:sp>
        <p:nvSpPr>
          <p:cNvPr id="3" name="Content Placeholder 2">
            <a:extLst>
              <a:ext uri="{FF2B5EF4-FFF2-40B4-BE49-F238E27FC236}">
                <a16:creationId xmlns:a16="http://schemas.microsoft.com/office/drawing/2014/main" id="{19BAC6AE-6365-6B4A-8059-EA4D8911C52E}"/>
              </a:ext>
            </a:extLst>
          </p:cNvPr>
          <p:cNvSpPr>
            <a:spLocks noGrp="1"/>
          </p:cNvSpPr>
          <p:nvPr>
            <p:ph sz="half" idx="1"/>
          </p:nvPr>
        </p:nvSpPr>
        <p:spPr>
          <a:xfrm>
            <a:off x="938758" y="1835435"/>
            <a:ext cx="3593592" cy="2265452"/>
          </a:xfrm>
        </p:spPr>
        <p:txBody>
          <a:bodyPr>
            <a:normAutofit fontScale="92500" lnSpcReduction="10000"/>
          </a:bodyPr>
          <a:lstStyle/>
          <a:p>
            <a:pPr marL="0" indent="0">
              <a:buNone/>
            </a:pPr>
            <a:r>
              <a:rPr lang="en-US" sz="2600" b="1" dirty="0">
                <a:solidFill>
                  <a:schemeClr val="tx2">
                    <a:lumMod val="75000"/>
                    <a:lumOff val="25000"/>
                  </a:schemeClr>
                </a:solidFill>
              </a:rPr>
              <a:t>Identity:</a:t>
            </a:r>
          </a:p>
          <a:p>
            <a:pPr marL="0" indent="0">
              <a:buNone/>
            </a:pPr>
            <a:r>
              <a:rPr lang="en-US" sz="1700" dirty="0">
                <a:solidFill>
                  <a:schemeClr val="tx2">
                    <a:lumMod val="75000"/>
                    <a:lumOff val="25000"/>
                  </a:schemeClr>
                </a:solidFill>
              </a:rPr>
              <a:t>Name: CV </a:t>
            </a:r>
            <a:r>
              <a:rPr lang="en-US" sz="1700" dirty="0" err="1">
                <a:solidFill>
                  <a:schemeClr val="tx2">
                    <a:lumMod val="75000"/>
                    <a:lumOff val="25000"/>
                  </a:schemeClr>
                </a:solidFill>
              </a:rPr>
              <a:t>Indrajaya</a:t>
            </a:r>
            <a:endParaRPr lang="en-US" sz="1700" dirty="0">
              <a:solidFill>
                <a:schemeClr val="tx2">
                  <a:lumMod val="75000"/>
                  <a:lumOff val="25000"/>
                </a:schemeClr>
              </a:solidFill>
            </a:endParaRPr>
          </a:p>
          <a:p>
            <a:pPr marL="0" indent="0">
              <a:buNone/>
            </a:pPr>
            <a:r>
              <a:rPr lang="en-US" sz="1700" dirty="0">
                <a:solidFill>
                  <a:schemeClr val="tx2">
                    <a:lumMod val="75000"/>
                    <a:lumOff val="25000"/>
                  </a:schemeClr>
                </a:solidFill>
              </a:rPr>
              <a:t>Owner: Indra </a:t>
            </a:r>
            <a:r>
              <a:rPr lang="en-US" sz="1700" dirty="0" err="1">
                <a:solidFill>
                  <a:schemeClr val="tx2">
                    <a:lumMod val="75000"/>
                    <a:lumOff val="25000"/>
                  </a:schemeClr>
                </a:solidFill>
              </a:rPr>
              <a:t>Prasetya</a:t>
            </a:r>
            <a:endParaRPr lang="en-US" sz="1700" dirty="0">
              <a:solidFill>
                <a:schemeClr val="tx2">
                  <a:lumMod val="75000"/>
                  <a:lumOff val="25000"/>
                </a:schemeClr>
              </a:solidFill>
            </a:endParaRPr>
          </a:p>
          <a:p>
            <a:pPr marL="0" indent="0">
              <a:buNone/>
            </a:pPr>
            <a:r>
              <a:rPr lang="en-US" sz="1700" dirty="0">
                <a:solidFill>
                  <a:schemeClr val="tx2">
                    <a:lumMod val="75000"/>
                    <a:lumOff val="25000"/>
                  </a:schemeClr>
                </a:solidFill>
              </a:rPr>
              <a:t>Phone: 08123456789</a:t>
            </a:r>
          </a:p>
          <a:p>
            <a:pPr marL="0" indent="0">
              <a:buNone/>
            </a:pPr>
            <a:r>
              <a:rPr lang="en-US" sz="1700" dirty="0">
                <a:solidFill>
                  <a:schemeClr val="tx2">
                    <a:lumMod val="75000"/>
                    <a:lumOff val="25000"/>
                  </a:schemeClr>
                </a:solidFill>
              </a:rPr>
              <a:t>Address: Villa Bukit Mas Paris Sb1</a:t>
            </a:r>
          </a:p>
          <a:p>
            <a:pPr marL="0" indent="0">
              <a:buNone/>
            </a:pPr>
            <a:r>
              <a:rPr lang="en-US" sz="1700" dirty="0">
                <a:solidFill>
                  <a:schemeClr val="tx2">
                    <a:lumMod val="75000"/>
                    <a:lumOff val="25000"/>
                  </a:schemeClr>
                </a:solidFill>
              </a:rPr>
              <a:t>Email: </a:t>
            </a:r>
            <a:r>
              <a:rPr lang="en-US" sz="1700" dirty="0" err="1">
                <a:solidFill>
                  <a:schemeClr val="tx2">
                    <a:lumMod val="75000"/>
                    <a:lumOff val="25000"/>
                  </a:schemeClr>
                </a:solidFill>
              </a:rPr>
              <a:t>indrajaya@cv.gmail.com</a:t>
            </a:r>
            <a:endParaRPr lang="en-US" sz="1700" dirty="0">
              <a:solidFill>
                <a:schemeClr val="tx2">
                  <a:lumMod val="75000"/>
                  <a:lumOff val="25000"/>
                </a:schemeClr>
              </a:solidFill>
            </a:endParaRPr>
          </a:p>
          <a:p>
            <a:pPr marL="0" indent="0">
              <a:buNone/>
            </a:pPr>
            <a:endParaRPr lang="en-US" dirty="0"/>
          </a:p>
        </p:txBody>
      </p:sp>
      <p:sp>
        <p:nvSpPr>
          <p:cNvPr id="5" name="Content Placeholder 2">
            <a:extLst>
              <a:ext uri="{FF2B5EF4-FFF2-40B4-BE49-F238E27FC236}">
                <a16:creationId xmlns:a16="http://schemas.microsoft.com/office/drawing/2014/main" id="{4E188ED0-5E54-F94D-845B-410946D4AA0D}"/>
              </a:ext>
            </a:extLst>
          </p:cNvPr>
          <p:cNvSpPr txBox="1">
            <a:spLocks/>
          </p:cNvSpPr>
          <p:nvPr/>
        </p:nvSpPr>
        <p:spPr>
          <a:xfrm>
            <a:off x="4842937" y="309721"/>
            <a:ext cx="3593592" cy="3791165"/>
          </a:xfrm>
          <a:prstGeom prst="rect">
            <a:avLst/>
          </a:prstGeom>
        </p:spPr>
        <p:txBody>
          <a:bodyPr vert="horz" lIns="91440" tIns="45720" rIns="91440" bIns="45720" rtlCol="0">
            <a:normAutofit fontScale="92500"/>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n-US" sz="2600" b="1" dirty="0"/>
              <a:t>Vision &amp; Mission:</a:t>
            </a:r>
          </a:p>
          <a:p>
            <a:pPr marL="0" indent="0">
              <a:buNone/>
            </a:pPr>
            <a:r>
              <a:rPr lang="en-US" sz="1700" b="1" dirty="0"/>
              <a:t>Vision: </a:t>
            </a:r>
            <a:r>
              <a:rPr lang="en-US" sz="1700" i="1" dirty="0"/>
              <a:t>Being an innovative and sensitive to market trends company of practical food and beverage, by creating a unique and healthy foods.</a:t>
            </a:r>
          </a:p>
          <a:p>
            <a:pPr marL="0" indent="0">
              <a:buFont typeface="Arial" panose="020B0604020202020204" pitchFamily="34" charset="0"/>
              <a:buNone/>
            </a:pPr>
            <a:r>
              <a:rPr lang="en-US" sz="1700" b="1" dirty="0"/>
              <a:t>Mission:</a:t>
            </a:r>
          </a:p>
          <a:p>
            <a:r>
              <a:rPr lang="en-US" sz="1700" dirty="0"/>
              <a:t>Create a food that can be eaten by everyone</a:t>
            </a:r>
          </a:p>
          <a:p>
            <a:r>
              <a:rPr lang="en-US" sz="1700" dirty="0"/>
              <a:t>Create a substitutional healthy food</a:t>
            </a:r>
          </a:p>
          <a:p>
            <a:r>
              <a:rPr lang="en-US" sz="1700" dirty="0"/>
              <a:t>Create a new variety of dairy product</a:t>
            </a:r>
          </a:p>
          <a:p>
            <a:r>
              <a:rPr lang="en-US" sz="1700" dirty="0"/>
              <a:t>Meet market needs</a:t>
            </a:r>
          </a:p>
          <a:p>
            <a:pPr marL="0" indent="0">
              <a:buFont typeface="Arial" panose="020B0604020202020204" pitchFamily="34" charset="0"/>
              <a:buNone/>
            </a:pPr>
            <a:endParaRPr lang="en-US" sz="1700" dirty="0"/>
          </a:p>
          <a:p>
            <a:pPr marL="0" indent="0">
              <a:buFont typeface="Arial" panose="020B0604020202020204" pitchFamily="34" charset="0"/>
              <a:buNone/>
            </a:pPr>
            <a:endParaRPr lang="en-US" dirty="0"/>
          </a:p>
        </p:txBody>
      </p:sp>
      <p:sp>
        <p:nvSpPr>
          <p:cNvPr id="6" name="Content Placeholder 2">
            <a:extLst>
              <a:ext uri="{FF2B5EF4-FFF2-40B4-BE49-F238E27FC236}">
                <a16:creationId xmlns:a16="http://schemas.microsoft.com/office/drawing/2014/main" id="{D198E901-0036-734F-A0F4-2615B2F3171C}"/>
              </a:ext>
            </a:extLst>
          </p:cNvPr>
          <p:cNvSpPr txBox="1">
            <a:spLocks/>
          </p:cNvSpPr>
          <p:nvPr/>
        </p:nvSpPr>
        <p:spPr>
          <a:xfrm>
            <a:off x="938758" y="4095534"/>
            <a:ext cx="3593592" cy="2265452"/>
          </a:xfrm>
          <a:prstGeom prst="rect">
            <a:avLst/>
          </a:prstGeom>
        </p:spPr>
        <p:txBody>
          <a:bodyPr vert="horz" lIns="91440" tIns="45720" rIns="91440" bIns="45720" rtlCol="0">
            <a:normAutofit fontScale="92500" lnSpcReduction="10000"/>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n-US" sz="2600" b="1" dirty="0"/>
              <a:t>History:</a:t>
            </a:r>
          </a:p>
          <a:p>
            <a:pPr marL="0" indent="0" algn="ctr">
              <a:buFont typeface="Arial" panose="020B0604020202020204" pitchFamily="34" charset="0"/>
              <a:buNone/>
            </a:pPr>
            <a:r>
              <a:rPr lang="en-US" sz="1700" dirty="0"/>
              <a:t>Established on 2020 by Indra </a:t>
            </a:r>
            <a:r>
              <a:rPr lang="en-US" sz="1700" dirty="0" err="1"/>
              <a:t>Prasetya</a:t>
            </a:r>
            <a:r>
              <a:rPr lang="en-US" sz="1700" dirty="0"/>
              <a:t> due to the big determination to bring new type of vegan products to people that cannot eat dairy products. CV </a:t>
            </a:r>
            <a:r>
              <a:rPr lang="en-US" sz="1700" dirty="0" err="1"/>
              <a:t>Indrajaya</a:t>
            </a:r>
            <a:r>
              <a:rPr lang="en-US" sz="1700" dirty="0"/>
              <a:t> finally produced their first product, </a:t>
            </a:r>
            <a:r>
              <a:rPr lang="en-US" sz="1700" dirty="0" err="1"/>
              <a:t>Monju</a:t>
            </a:r>
            <a:r>
              <a:rPr lang="en-US" sz="1700" dirty="0"/>
              <a:t>, the first vegan cheese in Indonesia.</a:t>
            </a:r>
          </a:p>
          <a:p>
            <a:pPr marL="0" indent="0">
              <a:buFont typeface="Arial" panose="020B0604020202020204" pitchFamily="34" charset="0"/>
              <a:buNone/>
            </a:pPr>
            <a:endParaRPr lang="en-US" dirty="0"/>
          </a:p>
        </p:txBody>
      </p:sp>
      <p:sp>
        <p:nvSpPr>
          <p:cNvPr id="7" name="Content Placeholder 2">
            <a:extLst>
              <a:ext uri="{FF2B5EF4-FFF2-40B4-BE49-F238E27FC236}">
                <a16:creationId xmlns:a16="http://schemas.microsoft.com/office/drawing/2014/main" id="{055C6FB4-66D1-BC45-A8A9-683F7E089E8C}"/>
              </a:ext>
            </a:extLst>
          </p:cNvPr>
          <p:cNvSpPr txBox="1">
            <a:spLocks/>
          </p:cNvSpPr>
          <p:nvPr/>
        </p:nvSpPr>
        <p:spPr>
          <a:xfrm>
            <a:off x="4842937" y="4094247"/>
            <a:ext cx="3593592" cy="2542859"/>
          </a:xfrm>
          <a:prstGeom prst="rect">
            <a:avLst/>
          </a:prstGeom>
        </p:spPr>
        <p:txBody>
          <a:bodyPr vert="horz" lIns="91440" tIns="45720" rIns="91440" bIns="45720" rtlCol="0">
            <a:normAutofit fontScale="85000" lnSpcReduction="20000"/>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n-US" sz="2600" b="1" dirty="0">
                <a:solidFill>
                  <a:schemeClr val="tx2">
                    <a:lumMod val="75000"/>
                    <a:lumOff val="25000"/>
                  </a:schemeClr>
                </a:solidFill>
              </a:rPr>
              <a:t>Legality:</a:t>
            </a:r>
          </a:p>
          <a:p>
            <a:pPr marL="342900" indent="-342900">
              <a:buFont typeface="Arial" panose="020B0604020202020204" pitchFamily="34" charset="0"/>
              <a:buAutoNum type="arabicPeriod"/>
            </a:pPr>
            <a:r>
              <a:rPr lang="en-US" sz="1700" dirty="0">
                <a:solidFill>
                  <a:schemeClr val="tx2">
                    <a:lumMod val="75000"/>
                    <a:lumOff val="25000"/>
                  </a:schemeClr>
                </a:solidFill>
              </a:rPr>
              <a:t>SIUP No. 123/456/ABC/2020</a:t>
            </a:r>
          </a:p>
          <a:p>
            <a:pPr marL="342900" indent="-342900">
              <a:buFont typeface="Arial" panose="020B0604020202020204" pitchFamily="34" charset="0"/>
              <a:buAutoNum type="arabicPeriod"/>
            </a:pPr>
            <a:r>
              <a:rPr lang="en-US" sz="1700" dirty="0">
                <a:solidFill>
                  <a:schemeClr val="tx2">
                    <a:lumMod val="75000"/>
                    <a:lumOff val="25000"/>
                  </a:schemeClr>
                </a:solidFill>
              </a:rPr>
              <a:t>Company Registration Sign No. 123456789</a:t>
            </a:r>
          </a:p>
          <a:p>
            <a:pPr marL="342900" indent="-342900">
              <a:buFont typeface="Arial" panose="020B0604020202020204" pitchFamily="34" charset="0"/>
              <a:buAutoNum type="arabicPeriod"/>
            </a:pPr>
            <a:r>
              <a:rPr lang="en-US" sz="1700" dirty="0">
                <a:solidFill>
                  <a:schemeClr val="tx2">
                    <a:lumMod val="75000"/>
                    <a:lumOff val="25000"/>
                  </a:schemeClr>
                </a:solidFill>
              </a:rPr>
              <a:t>Industry Registration Sign No. 123/ABC/2020</a:t>
            </a:r>
          </a:p>
          <a:p>
            <a:pPr marL="342900" indent="-342900">
              <a:buFont typeface="Arial" panose="020B0604020202020204" pitchFamily="34" charset="0"/>
              <a:buAutoNum type="arabicPeriod"/>
            </a:pPr>
            <a:r>
              <a:rPr lang="en-US" sz="1700" dirty="0">
                <a:solidFill>
                  <a:schemeClr val="tx2">
                    <a:lumMod val="75000"/>
                    <a:lumOff val="25000"/>
                  </a:schemeClr>
                </a:solidFill>
              </a:rPr>
              <a:t>BPOM</a:t>
            </a:r>
          </a:p>
          <a:p>
            <a:pPr marL="342900" indent="-342900">
              <a:buFont typeface="Arial" panose="020B0604020202020204" pitchFamily="34" charset="0"/>
              <a:buAutoNum type="arabicPeriod"/>
            </a:pPr>
            <a:r>
              <a:rPr lang="en-US" sz="1700" dirty="0">
                <a:solidFill>
                  <a:schemeClr val="tx2">
                    <a:lumMod val="75000"/>
                    <a:lumOff val="25000"/>
                  </a:schemeClr>
                </a:solidFill>
              </a:rPr>
              <a:t>HO Permit No. 123/456/ABC/2020</a:t>
            </a:r>
          </a:p>
          <a:p>
            <a:pPr marL="342900" indent="-342900">
              <a:buFont typeface="Arial" panose="020B0604020202020204" pitchFamily="34" charset="0"/>
              <a:buAutoNum type="arabicPeriod"/>
            </a:pPr>
            <a:r>
              <a:rPr lang="en-US" sz="1700" dirty="0">
                <a:solidFill>
                  <a:schemeClr val="tx2">
                    <a:lumMod val="75000"/>
                    <a:lumOff val="25000"/>
                  </a:schemeClr>
                </a:solidFill>
              </a:rPr>
              <a:t>Halal Certificate</a:t>
            </a:r>
          </a:p>
        </p:txBody>
      </p:sp>
    </p:spTree>
    <p:extLst>
      <p:ext uri="{BB962C8B-B14F-4D97-AF65-F5344CB8AC3E}">
        <p14:creationId xmlns:p14="http://schemas.microsoft.com/office/powerpoint/2010/main" val="246167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46CC2-C3FD-924C-8859-C7856125FBEA}"/>
              </a:ext>
            </a:extLst>
          </p:cNvPr>
          <p:cNvSpPr>
            <a:spLocks noGrp="1"/>
          </p:cNvSpPr>
          <p:nvPr>
            <p:ph type="title"/>
          </p:nvPr>
        </p:nvSpPr>
        <p:spPr/>
        <p:txBody>
          <a:bodyPr/>
          <a:lstStyle/>
          <a:p>
            <a:r>
              <a:rPr lang="en-US" dirty="0"/>
              <a:t>Current product</a:t>
            </a:r>
          </a:p>
        </p:txBody>
      </p:sp>
      <p:pic>
        <p:nvPicPr>
          <p:cNvPr id="3" name="Picture 2">
            <a:extLst>
              <a:ext uri="{FF2B5EF4-FFF2-40B4-BE49-F238E27FC236}">
                <a16:creationId xmlns:a16="http://schemas.microsoft.com/office/drawing/2014/main" id="{A02F8098-82A4-2349-9411-E590EBEA804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2774" y="2252527"/>
            <a:ext cx="2981325" cy="2981325"/>
          </a:xfrm>
          <a:prstGeom prst="rect">
            <a:avLst/>
          </a:prstGeom>
          <a:noFill/>
          <a:ln>
            <a:noFill/>
          </a:ln>
        </p:spPr>
      </p:pic>
      <p:pic>
        <p:nvPicPr>
          <p:cNvPr id="4" name="Picture 3">
            <a:extLst>
              <a:ext uri="{FF2B5EF4-FFF2-40B4-BE49-F238E27FC236}">
                <a16:creationId xmlns:a16="http://schemas.microsoft.com/office/drawing/2014/main" id="{77977B06-8E01-5D43-AAE0-F52EBCC9606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362984"/>
            <a:ext cx="3562611" cy="4760413"/>
          </a:xfrm>
          <a:prstGeom prst="rect">
            <a:avLst/>
          </a:prstGeom>
          <a:noFill/>
        </p:spPr>
      </p:pic>
    </p:spTree>
    <p:extLst>
      <p:ext uri="{BB962C8B-B14F-4D97-AF65-F5344CB8AC3E}">
        <p14:creationId xmlns:p14="http://schemas.microsoft.com/office/powerpoint/2010/main" val="3173776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46CC2-C3FD-924C-8859-C7856125FBEA}"/>
              </a:ext>
            </a:extLst>
          </p:cNvPr>
          <p:cNvSpPr>
            <a:spLocks noGrp="1"/>
          </p:cNvSpPr>
          <p:nvPr>
            <p:ph type="title"/>
          </p:nvPr>
        </p:nvSpPr>
        <p:spPr/>
        <p:txBody>
          <a:bodyPr/>
          <a:lstStyle/>
          <a:p>
            <a:r>
              <a:rPr lang="en-US" dirty="0"/>
              <a:t>Current product</a:t>
            </a:r>
          </a:p>
        </p:txBody>
      </p:sp>
      <p:sp>
        <p:nvSpPr>
          <p:cNvPr id="5" name="Content Placeholder 2">
            <a:extLst>
              <a:ext uri="{FF2B5EF4-FFF2-40B4-BE49-F238E27FC236}">
                <a16:creationId xmlns:a16="http://schemas.microsoft.com/office/drawing/2014/main" id="{402421C2-7DE7-384D-8F18-7183C0C64E93}"/>
              </a:ext>
            </a:extLst>
          </p:cNvPr>
          <p:cNvSpPr txBox="1">
            <a:spLocks/>
          </p:cNvSpPr>
          <p:nvPr/>
        </p:nvSpPr>
        <p:spPr>
          <a:xfrm>
            <a:off x="938758" y="1835435"/>
            <a:ext cx="3593592" cy="2265452"/>
          </a:xfrm>
          <a:prstGeom prst="rect">
            <a:avLst/>
          </a:prstGeom>
        </p:spPr>
        <p:txBody>
          <a:bodyPr>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n-US" sz="2600" b="1" dirty="0">
                <a:solidFill>
                  <a:schemeClr val="tx2">
                    <a:lumMod val="75000"/>
                    <a:lumOff val="25000"/>
                  </a:schemeClr>
                </a:solidFill>
              </a:rPr>
              <a:t>Strengths:</a:t>
            </a:r>
          </a:p>
          <a:p>
            <a:r>
              <a:rPr lang="en-US" dirty="0"/>
              <a:t>Unique ingredients</a:t>
            </a:r>
          </a:p>
          <a:p>
            <a:r>
              <a:rPr lang="en-US" dirty="0"/>
              <a:t>Relatively new in markets</a:t>
            </a:r>
          </a:p>
          <a:p>
            <a:r>
              <a:rPr lang="en-US" dirty="0"/>
              <a:t>Can be substitutional of dairy products</a:t>
            </a:r>
          </a:p>
          <a:p>
            <a:pPr marL="0" indent="0">
              <a:buFont typeface="Arial" panose="020B0604020202020204" pitchFamily="34" charset="0"/>
              <a:buNone/>
            </a:pPr>
            <a:endParaRPr lang="en-US" dirty="0"/>
          </a:p>
        </p:txBody>
      </p:sp>
      <p:sp>
        <p:nvSpPr>
          <p:cNvPr id="6" name="Content Placeholder 2">
            <a:extLst>
              <a:ext uri="{FF2B5EF4-FFF2-40B4-BE49-F238E27FC236}">
                <a16:creationId xmlns:a16="http://schemas.microsoft.com/office/drawing/2014/main" id="{183A00EB-FC1A-2F47-8946-057DD0EECFBC}"/>
              </a:ext>
            </a:extLst>
          </p:cNvPr>
          <p:cNvSpPr txBox="1">
            <a:spLocks/>
          </p:cNvSpPr>
          <p:nvPr/>
        </p:nvSpPr>
        <p:spPr>
          <a:xfrm>
            <a:off x="3585681" y="3850758"/>
            <a:ext cx="4619563" cy="2265452"/>
          </a:xfrm>
          <a:prstGeom prst="rect">
            <a:avLst/>
          </a:prstGeom>
        </p:spPr>
        <p:txBody>
          <a:bodyPr>
            <a:normAutofit fontScale="92500" lnSpcReduction="10000"/>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lgn="r">
              <a:buFont typeface="Arial" panose="020B0604020202020204" pitchFamily="34" charset="0"/>
              <a:buNone/>
            </a:pPr>
            <a:r>
              <a:rPr lang="en-US" sz="2600" b="1" dirty="0">
                <a:solidFill>
                  <a:schemeClr val="tx2">
                    <a:lumMod val="75000"/>
                    <a:lumOff val="25000"/>
                  </a:schemeClr>
                </a:solidFill>
              </a:rPr>
              <a:t>Weaknesses:</a:t>
            </a:r>
          </a:p>
          <a:p>
            <a:pPr algn="r"/>
            <a:r>
              <a:rPr lang="en-US" dirty="0"/>
              <a:t>The ingredients slightly expensive</a:t>
            </a:r>
          </a:p>
          <a:p>
            <a:pPr algn="r"/>
            <a:r>
              <a:rPr lang="en-US" dirty="0"/>
              <a:t>The product price more expensive than ordinary cheese</a:t>
            </a:r>
          </a:p>
          <a:p>
            <a:pPr algn="r"/>
            <a:r>
              <a:rPr lang="en-US" dirty="0"/>
              <a:t>Rarely known by people because of new in the markets</a:t>
            </a:r>
          </a:p>
          <a:p>
            <a:pPr marL="0" indent="0" algn="r">
              <a:buFont typeface="Arial" panose="020B0604020202020204" pitchFamily="34" charset="0"/>
              <a:buNone/>
            </a:pPr>
            <a:endParaRPr lang="en-US" dirty="0"/>
          </a:p>
        </p:txBody>
      </p:sp>
    </p:spTree>
    <p:extLst>
      <p:ext uri="{BB962C8B-B14F-4D97-AF65-F5344CB8AC3E}">
        <p14:creationId xmlns:p14="http://schemas.microsoft.com/office/powerpoint/2010/main" val="502321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A9B27B-59FF-104E-93F9-E77C0ED40B42}"/>
              </a:ext>
            </a:extLst>
          </p:cNvPr>
          <p:cNvSpPr txBox="1"/>
          <p:nvPr/>
        </p:nvSpPr>
        <p:spPr>
          <a:xfrm>
            <a:off x="2866544" y="1668134"/>
            <a:ext cx="3811710" cy="830997"/>
          </a:xfrm>
          <a:prstGeom prst="rect">
            <a:avLst/>
          </a:prstGeom>
          <a:noFill/>
        </p:spPr>
        <p:txBody>
          <a:bodyPr wrap="square" rtlCol="0">
            <a:spAutoFit/>
          </a:bodyPr>
          <a:lstStyle/>
          <a:p>
            <a:pPr algn="ctr"/>
            <a:r>
              <a:rPr lang="en-US" sz="2400" b="1" i="1" dirty="0"/>
              <a:t>“Innovation is a man’s greatest weapon.”</a:t>
            </a:r>
          </a:p>
        </p:txBody>
      </p:sp>
      <p:pic>
        <p:nvPicPr>
          <p:cNvPr id="5" name="Picture 4">
            <a:extLst>
              <a:ext uri="{FF2B5EF4-FFF2-40B4-BE49-F238E27FC236}">
                <a16:creationId xmlns:a16="http://schemas.microsoft.com/office/drawing/2014/main" id="{3A33C8AE-8240-F74E-9EE0-F10FDB45E76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0676" y="2641876"/>
            <a:ext cx="1921723" cy="2048306"/>
          </a:xfrm>
          <a:prstGeom prst="rect">
            <a:avLst/>
          </a:prstGeom>
          <a:noFill/>
          <a:ln>
            <a:noFill/>
          </a:ln>
        </p:spPr>
      </p:pic>
      <p:sp>
        <p:nvSpPr>
          <p:cNvPr id="6" name="TextBox 5">
            <a:extLst>
              <a:ext uri="{FF2B5EF4-FFF2-40B4-BE49-F238E27FC236}">
                <a16:creationId xmlns:a16="http://schemas.microsoft.com/office/drawing/2014/main" id="{007C29DB-F032-7D43-B41B-EDE306A247B8}"/>
              </a:ext>
            </a:extLst>
          </p:cNvPr>
          <p:cNvSpPr txBox="1"/>
          <p:nvPr/>
        </p:nvSpPr>
        <p:spPr>
          <a:xfrm>
            <a:off x="4772399" y="2641876"/>
            <a:ext cx="2609689" cy="646331"/>
          </a:xfrm>
          <a:prstGeom prst="rect">
            <a:avLst/>
          </a:prstGeom>
          <a:noFill/>
        </p:spPr>
        <p:txBody>
          <a:bodyPr wrap="square" rtlCol="0">
            <a:spAutoFit/>
          </a:bodyPr>
          <a:lstStyle/>
          <a:p>
            <a:r>
              <a:rPr lang="en-US" i="1" dirty="0"/>
              <a:t>Indra </a:t>
            </a:r>
            <a:r>
              <a:rPr lang="en-US" i="1" dirty="0" err="1"/>
              <a:t>Prasetya</a:t>
            </a:r>
            <a:r>
              <a:rPr lang="en-US" i="1" dirty="0"/>
              <a:t> </a:t>
            </a:r>
          </a:p>
          <a:p>
            <a:r>
              <a:rPr lang="en-US" i="1" dirty="0"/>
              <a:t>(OWNER)</a:t>
            </a:r>
          </a:p>
        </p:txBody>
      </p:sp>
      <p:sp>
        <p:nvSpPr>
          <p:cNvPr id="7" name="TextBox 6">
            <a:extLst>
              <a:ext uri="{FF2B5EF4-FFF2-40B4-BE49-F238E27FC236}">
                <a16:creationId xmlns:a16="http://schemas.microsoft.com/office/drawing/2014/main" id="{F709D979-764E-1244-8859-63F3EC368B55}"/>
              </a:ext>
            </a:extLst>
          </p:cNvPr>
          <p:cNvSpPr txBox="1"/>
          <p:nvPr/>
        </p:nvSpPr>
        <p:spPr>
          <a:xfrm>
            <a:off x="7238142" y="5920457"/>
            <a:ext cx="2794456" cy="830997"/>
          </a:xfrm>
          <a:prstGeom prst="rect">
            <a:avLst/>
          </a:prstGeom>
          <a:noFill/>
        </p:spPr>
        <p:txBody>
          <a:bodyPr wrap="square" rtlCol="0">
            <a:spAutoFit/>
          </a:bodyPr>
          <a:lstStyle/>
          <a:p>
            <a:r>
              <a:rPr lang="en-US" sz="1200" dirty="0"/>
              <a:t>Phone: 08123456789</a:t>
            </a:r>
          </a:p>
          <a:p>
            <a:r>
              <a:rPr lang="en-US" sz="1200" dirty="0"/>
              <a:t>Villa Bukit Mas Paris Sb1</a:t>
            </a:r>
          </a:p>
          <a:p>
            <a:r>
              <a:rPr lang="en-US" sz="1200" dirty="0"/>
              <a:t>Facebook @</a:t>
            </a:r>
            <a:r>
              <a:rPr lang="en-US" sz="1200" dirty="0" err="1"/>
              <a:t>cvindrajaya.id</a:t>
            </a:r>
            <a:endParaRPr lang="en-US" sz="1200" dirty="0"/>
          </a:p>
          <a:p>
            <a:r>
              <a:rPr lang="en-US" sz="1200" dirty="0"/>
              <a:t>Instagram @</a:t>
            </a:r>
            <a:r>
              <a:rPr lang="en-US" sz="1200" dirty="0" err="1"/>
              <a:t>cvindrajaya.id</a:t>
            </a:r>
            <a:endParaRPr lang="en-US" sz="1200" dirty="0"/>
          </a:p>
        </p:txBody>
      </p:sp>
      <p:sp>
        <p:nvSpPr>
          <p:cNvPr id="8" name="TextBox 7">
            <a:extLst>
              <a:ext uri="{FF2B5EF4-FFF2-40B4-BE49-F238E27FC236}">
                <a16:creationId xmlns:a16="http://schemas.microsoft.com/office/drawing/2014/main" id="{21E61F06-23AE-5540-8CE2-166703F7E9F1}"/>
              </a:ext>
            </a:extLst>
          </p:cNvPr>
          <p:cNvSpPr txBox="1"/>
          <p:nvPr/>
        </p:nvSpPr>
        <p:spPr>
          <a:xfrm>
            <a:off x="4772399" y="3224245"/>
            <a:ext cx="2209058" cy="1323439"/>
          </a:xfrm>
          <a:prstGeom prst="rect">
            <a:avLst/>
          </a:prstGeom>
          <a:noFill/>
        </p:spPr>
        <p:txBody>
          <a:bodyPr wrap="square" rtlCol="0">
            <a:spAutoFit/>
          </a:bodyPr>
          <a:lstStyle/>
          <a:p>
            <a:r>
              <a:rPr lang="en-US" sz="1600" dirty="0">
                <a:solidFill>
                  <a:schemeClr val="tx2">
                    <a:lumMod val="75000"/>
                    <a:lumOff val="25000"/>
                  </a:schemeClr>
                </a:solidFill>
              </a:rPr>
              <a:t>is currently studying at </a:t>
            </a:r>
            <a:r>
              <a:rPr lang="en-US" sz="1600" dirty="0" err="1">
                <a:solidFill>
                  <a:schemeClr val="tx2">
                    <a:lumMod val="75000"/>
                    <a:lumOff val="25000"/>
                  </a:schemeClr>
                </a:solidFill>
              </a:rPr>
              <a:t>Ottimmo</a:t>
            </a:r>
            <a:r>
              <a:rPr lang="en-US" sz="1600" dirty="0">
                <a:solidFill>
                  <a:schemeClr val="tx2">
                    <a:lumMod val="75000"/>
                    <a:lumOff val="25000"/>
                  </a:schemeClr>
                </a:solidFill>
              </a:rPr>
              <a:t> International, pursuing Advanced Diploma Program on Culinary Arts.</a:t>
            </a:r>
          </a:p>
        </p:txBody>
      </p:sp>
    </p:spTree>
    <p:extLst>
      <p:ext uri="{BB962C8B-B14F-4D97-AF65-F5344CB8AC3E}">
        <p14:creationId xmlns:p14="http://schemas.microsoft.com/office/powerpoint/2010/main" val="586457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E4D8-5CC4-7249-BF89-FF369F24E3B6}"/>
              </a:ext>
            </a:extLst>
          </p:cNvPr>
          <p:cNvSpPr>
            <a:spLocks noGrp="1"/>
          </p:cNvSpPr>
          <p:nvPr>
            <p:ph type="title"/>
          </p:nvPr>
        </p:nvSpPr>
        <p:spPr>
          <a:xfrm>
            <a:off x="1473014" y="2712378"/>
            <a:ext cx="3195354" cy="2065105"/>
          </a:xfrm>
        </p:spPr>
        <p:txBody>
          <a:bodyPr>
            <a:normAutofit/>
          </a:bodyPr>
          <a:lstStyle/>
          <a:p>
            <a:r>
              <a:rPr lang="en-US" dirty="0"/>
              <a:t>Thank you</a:t>
            </a:r>
            <a:br>
              <a:rPr lang="en-US" dirty="0"/>
            </a:br>
            <a:r>
              <a:rPr lang="en-US" sz="2000" dirty="0"/>
              <a:t>From </a:t>
            </a:r>
            <a:r>
              <a:rPr lang="en-US" sz="2000" dirty="0" err="1"/>
              <a:t>Cv</a:t>
            </a:r>
            <a:r>
              <a:rPr lang="en-US" sz="2000" dirty="0"/>
              <a:t> </a:t>
            </a:r>
            <a:r>
              <a:rPr lang="en-US" sz="2000" dirty="0" err="1"/>
              <a:t>Indrajaya</a:t>
            </a:r>
            <a:r>
              <a:rPr lang="en-US" sz="2000" dirty="0"/>
              <a:t> to the world</a:t>
            </a:r>
            <a:endParaRPr lang="en-US" dirty="0"/>
          </a:p>
        </p:txBody>
      </p:sp>
      <p:pic>
        <p:nvPicPr>
          <p:cNvPr id="3" name="Picture 2">
            <a:extLst>
              <a:ext uri="{FF2B5EF4-FFF2-40B4-BE49-F238E27FC236}">
                <a16:creationId xmlns:a16="http://schemas.microsoft.com/office/drawing/2014/main" id="{642B6A79-51AD-DE47-B720-7E4EDB7728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68368" y="1048793"/>
            <a:ext cx="3562611" cy="4760413"/>
          </a:xfrm>
          <a:prstGeom prst="rect">
            <a:avLst/>
          </a:prstGeom>
          <a:noFill/>
        </p:spPr>
      </p:pic>
    </p:spTree>
    <p:extLst>
      <p:ext uri="{BB962C8B-B14F-4D97-AF65-F5344CB8AC3E}">
        <p14:creationId xmlns:p14="http://schemas.microsoft.com/office/powerpoint/2010/main" val="372173433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{2A195F1E-9738-3442-89D2-0CD12332CD0A}tf10001071</Template>
  <TotalTime>27</TotalTime>
  <Words>399</Words>
  <Application>Microsoft Macintosh PowerPoint</Application>
  <PresentationFormat>On-screen Show (4:3)</PresentationFormat>
  <Paragraphs>56</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Impact</vt:lpstr>
      <vt:lpstr>Badge</vt:lpstr>
      <vt:lpstr>PowerPoint Presentation</vt:lpstr>
      <vt:lpstr>About the  company</vt:lpstr>
      <vt:lpstr>More about the company</vt:lpstr>
      <vt:lpstr>Current product</vt:lpstr>
      <vt:lpstr>Current product</vt:lpstr>
      <vt:lpstr>PowerPoint Presentation</vt:lpstr>
      <vt:lpstr>Thank you From Cv Indrajaya to the world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cp:revision>
  <dcterms:created xsi:type="dcterms:W3CDTF">2020-09-22T12:22:29Z</dcterms:created>
  <dcterms:modified xsi:type="dcterms:W3CDTF">2020-09-22T12:49:49Z</dcterms:modified>
</cp:coreProperties>
</file>